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61BBB0-9172-4197-AC6D-B5EAFE3BC26F}">
  <a:tblStyle styleId="{E961BBB0-9172-4197-AC6D-B5EAFE3BC26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dacc5fa1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8dacc5fa1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dacc5fa1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8dacc5fa1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inv AK or AK decision/ rational after testing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dacc5fa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8dacc5fa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dacc5fa1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28dacc5fa1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dacc5fa1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28dacc5fa1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9" name="Google Shape;75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8" name="Google Shape;87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0" name="Google Shape;91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2" name="Google Shape;1012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dacc5fa1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8dacc5fa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61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57.png"/><Relationship Id="rId6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58.png"/><Relationship Id="rId5" Type="http://schemas.openxmlformats.org/officeDocument/2006/relationships/image" Target="../media/image76.png"/><Relationship Id="rId6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5" Type="http://schemas.openxmlformats.org/officeDocument/2006/relationships/image" Target="../media/image63.png"/><Relationship Id="rId6" Type="http://schemas.openxmlformats.org/officeDocument/2006/relationships/image" Target="../media/image80.png"/><Relationship Id="rId7" Type="http://schemas.openxmlformats.org/officeDocument/2006/relationships/image" Target="../media/image75.png"/><Relationship Id="rId8" Type="http://schemas.openxmlformats.org/officeDocument/2006/relationships/image" Target="../media/image8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83.png"/><Relationship Id="rId7" Type="http://schemas.openxmlformats.org/officeDocument/2006/relationships/image" Target="../media/image8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11" Type="http://schemas.openxmlformats.org/officeDocument/2006/relationships/image" Target="../media/image18.jpg"/><Relationship Id="rId10" Type="http://schemas.openxmlformats.org/officeDocument/2006/relationships/image" Target="../media/image6.jpg"/><Relationship Id="rId12" Type="http://schemas.openxmlformats.org/officeDocument/2006/relationships/image" Target="../media/image14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92.png"/><Relationship Id="rId8" Type="http://schemas.openxmlformats.org/officeDocument/2006/relationships/image" Target="../media/image8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84.png"/><Relationship Id="rId5" Type="http://schemas.openxmlformats.org/officeDocument/2006/relationships/image" Target="../media/image100.png"/><Relationship Id="rId6" Type="http://schemas.openxmlformats.org/officeDocument/2006/relationships/image" Target="../media/image10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8.png"/><Relationship Id="rId4" Type="http://schemas.openxmlformats.org/officeDocument/2006/relationships/image" Target="../media/image88.png"/><Relationship Id="rId9" Type="http://schemas.openxmlformats.org/officeDocument/2006/relationships/image" Target="../media/image36.png"/><Relationship Id="rId5" Type="http://schemas.openxmlformats.org/officeDocument/2006/relationships/image" Target="../media/image127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9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9.png"/><Relationship Id="rId4" Type="http://schemas.openxmlformats.org/officeDocument/2006/relationships/image" Target="../media/image36.png"/><Relationship Id="rId5" Type="http://schemas.openxmlformats.org/officeDocument/2006/relationships/image" Target="../media/image118.png"/><Relationship Id="rId6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6.png"/><Relationship Id="rId4" Type="http://schemas.openxmlformats.org/officeDocument/2006/relationships/image" Target="../media/image115.png"/><Relationship Id="rId5" Type="http://schemas.openxmlformats.org/officeDocument/2006/relationships/image" Target="../media/image117.png"/><Relationship Id="rId6" Type="http://schemas.openxmlformats.org/officeDocument/2006/relationships/image" Target="../media/image114.png"/><Relationship Id="rId7" Type="http://schemas.openxmlformats.org/officeDocument/2006/relationships/image" Target="../media/image110.png"/><Relationship Id="rId8" Type="http://schemas.openxmlformats.org/officeDocument/2006/relationships/image" Target="../media/image1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11" Type="http://schemas.openxmlformats.org/officeDocument/2006/relationships/image" Target="../media/image18.jpg"/><Relationship Id="rId10" Type="http://schemas.openxmlformats.org/officeDocument/2006/relationships/image" Target="../media/image6.jpg"/><Relationship Id="rId12" Type="http://schemas.openxmlformats.org/officeDocument/2006/relationships/image" Target="../media/image14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5" Type="http://schemas.openxmlformats.org/officeDocument/2006/relationships/image" Target="../media/image120.png"/><Relationship Id="rId6" Type="http://schemas.openxmlformats.org/officeDocument/2006/relationships/image" Target="../media/image1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png"/><Relationship Id="rId4" Type="http://schemas.openxmlformats.org/officeDocument/2006/relationships/image" Target="../media/image1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34.png"/><Relationship Id="rId6" Type="http://schemas.openxmlformats.org/officeDocument/2006/relationships/image" Target="../media/image125.png"/><Relationship Id="rId7" Type="http://schemas.openxmlformats.org/officeDocument/2006/relationships/image" Target="../media/image129.png"/><Relationship Id="rId8" Type="http://schemas.openxmlformats.org/officeDocument/2006/relationships/image" Target="../media/image15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0.png"/><Relationship Id="rId4" Type="http://schemas.openxmlformats.org/officeDocument/2006/relationships/image" Target="../media/image142.png"/><Relationship Id="rId5" Type="http://schemas.openxmlformats.org/officeDocument/2006/relationships/image" Target="../media/image146.png"/><Relationship Id="rId6" Type="http://schemas.openxmlformats.org/officeDocument/2006/relationships/image" Target="../media/image126.png"/><Relationship Id="rId7" Type="http://schemas.openxmlformats.org/officeDocument/2006/relationships/image" Target="../media/image152.png"/><Relationship Id="rId8" Type="http://schemas.openxmlformats.org/officeDocument/2006/relationships/image" Target="../media/image1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6.png"/><Relationship Id="rId4" Type="http://schemas.openxmlformats.org/officeDocument/2006/relationships/image" Target="../media/image126.png"/><Relationship Id="rId5" Type="http://schemas.openxmlformats.org/officeDocument/2006/relationships/image" Target="../media/image139.png"/><Relationship Id="rId6" Type="http://schemas.openxmlformats.org/officeDocument/2006/relationships/image" Target="../media/image1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3.png"/><Relationship Id="rId4" Type="http://schemas.openxmlformats.org/officeDocument/2006/relationships/image" Target="../media/image154.png"/><Relationship Id="rId5" Type="http://schemas.openxmlformats.org/officeDocument/2006/relationships/image" Target="../media/image159.png"/><Relationship Id="rId6" Type="http://schemas.openxmlformats.org/officeDocument/2006/relationships/image" Target="../media/image140.png"/><Relationship Id="rId7" Type="http://schemas.openxmlformats.org/officeDocument/2006/relationships/image" Target="../media/image144.png"/><Relationship Id="rId8" Type="http://schemas.openxmlformats.org/officeDocument/2006/relationships/image" Target="../media/image1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7.png"/><Relationship Id="rId4" Type="http://schemas.openxmlformats.org/officeDocument/2006/relationships/image" Target="../media/image123.png"/><Relationship Id="rId5" Type="http://schemas.openxmlformats.org/officeDocument/2006/relationships/image" Target="../media/image148.png"/><Relationship Id="rId6" Type="http://schemas.openxmlformats.org/officeDocument/2006/relationships/image" Target="../media/image1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11" Type="http://schemas.openxmlformats.org/officeDocument/2006/relationships/image" Target="../media/image18.jpg"/><Relationship Id="rId10" Type="http://schemas.openxmlformats.org/officeDocument/2006/relationships/image" Target="../media/image6.jpg"/><Relationship Id="rId12" Type="http://schemas.openxmlformats.org/officeDocument/2006/relationships/image" Target="../media/image14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5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57.png"/><Relationship Id="rId7" Type="http://schemas.openxmlformats.org/officeDocument/2006/relationships/image" Target="../media/image160.png"/><Relationship Id="rId8" Type="http://schemas.openxmlformats.org/officeDocument/2006/relationships/image" Target="../media/image1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7.png"/><Relationship Id="rId4" Type="http://schemas.openxmlformats.org/officeDocument/2006/relationships/image" Target="../media/image165.png"/><Relationship Id="rId5" Type="http://schemas.openxmlformats.org/officeDocument/2006/relationships/image" Target="../media/image125.png"/><Relationship Id="rId6" Type="http://schemas.openxmlformats.org/officeDocument/2006/relationships/image" Target="../media/image17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Relationship Id="rId4" Type="http://schemas.openxmlformats.org/officeDocument/2006/relationships/image" Target="../media/image68.png"/><Relationship Id="rId5" Type="http://schemas.openxmlformats.org/officeDocument/2006/relationships/image" Target="../media/image63.png"/><Relationship Id="rId6" Type="http://schemas.openxmlformats.org/officeDocument/2006/relationships/image" Target="../media/image80.png"/><Relationship Id="rId7" Type="http://schemas.openxmlformats.org/officeDocument/2006/relationships/image" Target="../media/image75.png"/><Relationship Id="rId8" Type="http://schemas.openxmlformats.org/officeDocument/2006/relationships/image" Target="../media/image1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8.png"/><Relationship Id="rId4" Type="http://schemas.openxmlformats.org/officeDocument/2006/relationships/image" Target="../media/image187.png"/><Relationship Id="rId5" Type="http://schemas.openxmlformats.org/officeDocument/2006/relationships/image" Target="../media/image20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0.png"/><Relationship Id="rId4" Type="http://schemas.openxmlformats.org/officeDocument/2006/relationships/image" Target="../media/image183.png"/><Relationship Id="rId5" Type="http://schemas.openxmlformats.org/officeDocument/2006/relationships/image" Target="../media/image1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8.png"/><Relationship Id="rId4" Type="http://schemas.openxmlformats.org/officeDocument/2006/relationships/image" Target="../media/image185.png"/><Relationship Id="rId5" Type="http://schemas.openxmlformats.org/officeDocument/2006/relationships/image" Target="../media/image1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6.png"/><Relationship Id="rId4" Type="http://schemas.openxmlformats.org/officeDocument/2006/relationships/image" Target="../media/image208.png"/><Relationship Id="rId5" Type="http://schemas.openxmlformats.org/officeDocument/2006/relationships/image" Target="../media/image2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1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9.png"/><Relationship Id="rId4" Type="http://schemas.openxmlformats.org/officeDocument/2006/relationships/image" Target="../media/image191.png"/><Relationship Id="rId5" Type="http://schemas.openxmlformats.org/officeDocument/2006/relationships/image" Target="../media/image20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2.png"/><Relationship Id="rId4" Type="http://schemas.openxmlformats.org/officeDocument/2006/relationships/image" Target="../media/image209.png"/><Relationship Id="rId5" Type="http://schemas.openxmlformats.org/officeDocument/2006/relationships/image" Target="../media/image2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2.png"/><Relationship Id="rId4" Type="http://schemas.openxmlformats.org/officeDocument/2006/relationships/image" Target="../media/image195.png"/><Relationship Id="rId5" Type="http://schemas.openxmlformats.org/officeDocument/2006/relationships/image" Target="../media/image2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92.png"/><Relationship Id="rId8" Type="http://schemas.openxmlformats.org/officeDocument/2006/relationships/image" Target="../media/image2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20.png"/><Relationship Id="rId4" Type="http://schemas.openxmlformats.org/officeDocument/2006/relationships/image" Target="../media/image210.png"/><Relationship Id="rId5" Type="http://schemas.openxmlformats.org/officeDocument/2006/relationships/image" Target="../media/image2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5.png"/><Relationship Id="rId4" Type="http://schemas.openxmlformats.org/officeDocument/2006/relationships/image" Target="../media/image242.png"/><Relationship Id="rId5" Type="http://schemas.openxmlformats.org/officeDocument/2006/relationships/image" Target="../media/image2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8.jpg"/><Relationship Id="rId11" Type="http://schemas.openxmlformats.org/officeDocument/2006/relationships/image" Target="../media/image18.jpg"/><Relationship Id="rId10" Type="http://schemas.openxmlformats.org/officeDocument/2006/relationships/image" Target="../media/image6.jpg"/><Relationship Id="rId12" Type="http://schemas.openxmlformats.org/officeDocument/2006/relationships/image" Target="../media/image14.jpg"/><Relationship Id="rId9" Type="http://schemas.openxmlformats.org/officeDocument/2006/relationships/image" Target="../media/image4.jpg"/><Relationship Id="rId5" Type="http://schemas.openxmlformats.org/officeDocument/2006/relationships/image" Target="../media/image2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3.png"/><Relationship Id="rId4" Type="http://schemas.openxmlformats.org/officeDocument/2006/relationships/image" Target="../media/image216.png"/><Relationship Id="rId5" Type="http://schemas.openxmlformats.org/officeDocument/2006/relationships/image" Target="../media/image2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26.png"/><Relationship Id="rId4" Type="http://schemas.openxmlformats.org/officeDocument/2006/relationships/image" Target="../media/image236.png"/><Relationship Id="rId5" Type="http://schemas.openxmlformats.org/officeDocument/2006/relationships/image" Target="../media/image21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9.png"/><Relationship Id="rId4" Type="http://schemas.openxmlformats.org/officeDocument/2006/relationships/image" Target="../media/image36.png"/><Relationship Id="rId5" Type="http://schemas.openxmlformats.org/officeDocument/2006/relationships/image" Target="../media/image118.png"/><Relationship Id="rId6" Type="http://schemas.openxmlformats.org/officeDocument/2006/relationships/image" Target="../media/image22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25.png"/><Relationship Id="rId4" Type="http://schemas.openxmlformats.org/officeDocument/2006/relationships/image" Target="../media/image227.png"/><Relationship Id="rId5" Type="http://schemas.openxmlformats.org/officeDocument/2006/relationships/image" Target="../media/image2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1.png"/><Relationship Id="rId4" Type="http://schemas.openxmlformats.org/officeDocument/2006/relationships/image" Target="../media/image223.png"/><Relationship Id="rId5" Type="http://schemas.openxmlformats.org/officeDocument/2006/relationships/image" Target="../media/image23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4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3.png"/><Relationship Id="rId4" Type="http://schemas.openxmlformats.org/officeDocument/2006/relationships/image" Target="../media/image232.png"/><Relationship Id="rId5" Type="http://schemas.openxmlformats.org/officeDocument/2006/relationships/image" Target="../media/image24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5.png"/><Relationship Id="rId4" Type="http://schemas.openxmlformats.org/officeDocument/2006/relationships/image" Target="../media/image234.png"/><Relationship Id="rId5" Type="http://schemas.openxmlformats.org/officeDocument/2006/relationships/image" Target="../media/image2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7.png"/><Relationship Id="rId4" Type="http://schemas.openxmlformats.org/officeDocument/2006/relationships/image" Target="../media/image241.png"/><Relationship Id="rId5" Type="http://schemas.openxmlformats.org/officeDocument/2006/relationships/image" Target="../media/image23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8.png"/><Relationship Id="rId4" Type="http://schemas.openxmlformats.org/officeDocument/2006/relationships/image" Target="../media/image270.png"/><Relationship Id="rId5" Type="http://schemas.openxmlformats.org/officeDocument/2006/relationships/image" Target="../media/image24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69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47.png"/><Relationship Id="rId4" Type="http://schemas.openxmlformats.org/officeDocument/2006/relationships/image" Target="../media/image258.png"/><Relationship Id="rId5" Type="http://schemas.openxmlformats.org/officeDocument/2006/relationships/image" Target="../media/image2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56.png"/><Relationship Id="rId4" Type="http://schemas.openxmlformats.org/officeDocument/2006/relationships/image" Target="../media/image252.png"/><Relationship Id="rId5" Type="http://schemas.openxmlformats.org/officeDocument/2006/relationships/image" Target="../media/image2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53.png"/><Relationship Id="rId4" Type="http://schemas.openxmlformats.org/officeDocument/2006/relationships/image" Target="../media/image250.png"/><Relationship Id="rId5" Type="http://schemas.openxmlformats.org/officeDocument/2006/relationships/image" Target="../media/image25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69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47.png"/><Relationship Id="rId4" Type="http://schemas.openxmlformats.org/officeDocument/2006/relationships/image" Target="../media/image258.png"/><Relationship Id="rId5" Type="http://schemas.openxmlformats.org/officeDocument/2006/relationships/image" Target="../media/image2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56.png"/><Relationship Id="rId4" Type="http://schemas.openxmlformats.org/officeDocument/2006/relationships/image" Target="../media/image252.png"/><Relationship Id="rId5" Type="http://schemas.openxmlformats.org/officeDocument/2006/relationships/image" Target="../media/image24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53.png"/><Relationship Id="rId4" Type="http://schemas.openxmlformats.org/officeDocument/2006/relationships/image" Target="../media/image250.png"/><Relationship Id="rId5" Type="http://schemas.openxmlformats.org/officeDocument/2006/relationships/image" Target="../media/image2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2400" y="41250"/>
            <a:ext cx="85206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de" sz="3880"/>
              <a:t>Revisiting the Correspondence</a:t>
            </a:r>
            <a:r>
              <a:rPr lang="de" sz="3880"/>
              <a:t> </a:t>
            </a:r>
            <a:endParaRPr sz="388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de" sz="2980"/>
              <a:t>between affective experience and psychophysiological reactivity</a:t>
            </a:r>
            <a:endParaRPr sz="2980"/>
          </a:p>
        </p:txBody>
      </p:sp>
      <p:sp>
        <p:nvSpPr>
          <p:cNvPr id="55" name="Google Shape;55;p13"/>
          <p:cNvSpPr/>
          <p:nvPr/>
        </p:nvSpPr>
        <p:spPr>
          <a:xfrm>
            <a:off x="1637725" y="3522825"/>
            <a:ext cx="5783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">
                <a:solidFill>
                  <a:srgbClr val="9E9E9E"/>
                </a:solidFill>
              </a:rPr>
              <a:t>Alina Koppold &amp; Carlos Ventura-Bort</a:t>
            </a:r>
            <a:endParaRPr>
              <a:solidFill>
                <a:srgbClr val="9E9E9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">
                <a:solidFill>
                  <a:srgbClr val="9E9E9E"/>
                </a:solidFill>
              </a:rPr>
              <a:t>18/09/2023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96775" y="79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Data, Tasks, and Models </a:t>
            </a:r>
            <a:endParaRPr/>
          </a:p>
        </p:txBody>
      </p:sp>
      <p:graphicFrame>
        <p:nvGraphicFramePr>
          <p:cNvPr id="170" name="Google Shape;170;p22"/>
          <p:cNvGraphicFramePr/>
          <p:nvPr/>
        </p:nvGraphicFramePr>
        <p:xfrm>
          <a:off x="96775" y="746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{E961BBB0-9172-4197-AC6D-B5EAFE3BC26F}</a:tableStyleId>
              </a:tblPr>
              <a:tblGrid>
                <a:gridCol w="1152625"/>
                <a:gridCol w="1152625"/>
                <a:gridCol w="1152625"/>
                <a:gridCol w="1152625"/>
                <a:gridCol w="1152625"/>
                <a:gridCol w="1152625"/>
              </a:tblGrid>
              <a:tr h="35670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>
                          <a:solidFill>
                            <a:schemeClr val="lt1"/>
                          </a:solidFill>
                        </a:rPr>
                        <a:t>Dataset 1: Ventura-Bort et al. 2022 (N total = 65)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18E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5818E"/>
                    </a:solidFill>
                  </a:tcPr>
                </a:tc>
              </a:tr>
              <a:tr h="906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/>
                        <a:t>passive picture viewing task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/>
                        <a:t>sound listening task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/>
                        <a:t>imagery task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/>
                        <a:t>models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/>
                        <a:t>Alternative models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SCR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NN, invAK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" sz="1000" u="none" cap="none" strike="noStrike"/>
                        <a:t>(Time), Category (ne,pl, un), 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" sz="1000" u="none" cap="none" strike="noStrike"/>
                        <a:t>Category 2 (non-arousing, arousing) Valence/arousal</a:t>
                      </a:r>
                      <a:endParaRPr sz="1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EMG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NN, AK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171" name="Google Shape;171;p22"/>
          <p:cNvGraphicFramePr/>
          <p:nvPr/>
        </p:nvGraphicFramePr>
        <p:xfrm>
          <a:off x="96825" y="339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{E961BBB0-9172-4197-AC6D-B5EAFE3BC26F}</a:tableStyleId>
              </a:tblPr>
              <a:tblGrid>
                <a:gridCol w="1152625"/>
                <a:gridCol w="1152625"/>
                <a:gridCol w="1152625"/>
                <a:gridCol w="1152625"/>
                <a:gridCol w="1152625"/>
                <a:gridCol w="1152625"/>
              </a:tblGrid>
              <a:tr h="381000"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>
                          <a:solidFill>
                            <a:schemeClr val="lt1"/>
                          </a:solidFill>
                        </a:rPr>
                        <a:t>Dataset 2: Koppold et al., 2023 (N total = 491)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SCR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NN, invAK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000" u="none" cap="none" strike="noStrike">
                          <a:solidFill>
                            <a:schemeClr val="dk1"/>
                          </a:solidFill>
                        </a:rPr>
                        <a:t>(Time), Category (ne,pl, un), 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000" u="none" cap="none" strike="noStrike">
                          <a:solidFill>
                            <a:schemeClr val="dk1"/>
                          </a:solidFill>
                        </a:rPr>
                        <a:t>Category 2 (non-arousing, arousing) Valence/arousal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EMG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/>
                        <a:t>NN, AK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72" name="Google Shape;172;p22"/>
          <p:cNvSpPr/>
          <p:nvPr/>
        </p:nvSpPr>
        <p:spPr>
          <a:xfrm>
            <a:off x="7105425" y="1484600"/>
            <a:ext cx="1543500" cy="121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SCR/ EMG slopes (vector) 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105425" y="3434575"/>
            <a:ext cx="1543500" cy="121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SCR/ EMG only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060425" y="1323225"/>
            <a:ext cx="1649100" cy="3545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60225" y="129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	Skin Conductance Response as a correlate of arousal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221" y="1279221"/>
            <a:ext cx="4489350" cy="3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 rot="1242542">
            <a:off x="2957552" y="1485475"/>
            <a:ext cx="841576" cy="1793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3570825" y="1451275"/>
            <a:ext cx="264300" cy="239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311700" y="7521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Which SCR score to use Vector or Amplitude?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de"/>
              <a:t>Initial Question: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there an association between SCR vector (slope) or amplitudes?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434500" y="2448925"/>
            <a:ext cx="8393400" cy="142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This question was answered with the data from Ventura-Bort et al. (2022), since vector (slopes) and amplitudes are available in this dataset.</a:t>
            </a:r>
            <a:br>
              <a:rPr lang="de" sz="1600"/>
            </a:br>
            <a:br>
              <a:rPr lang="de" sz="1600"/>
            </a:br>
            <a:r>
              <a:rPr lang="de" sz="1600"/>
              <a:t>But: across all three tasks (picture viewing, sound listening, imagery).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Passive Picture Viewing Task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862" y="572688"/>
            <a:ext cx="2890675" cy="20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99" y="572701"/>
            <a:ext cx="2843175" cy="20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125" y="2603525"/>
            <a:ext cx="3508875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9250" y="658863"/>
            <a:ext cx="3601077" cy="257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Passive Sound Listening Task</a:t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425" y="572700"/>
            <a:ext cx="3299426" cy="23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b="0" l="0" r="22190" t="0"/>
          <a:stretch/>
        </p:blipFill>
        <p:spPr>
          <a:xfrm>
            <a:off x="221725" y="532575"/>
            <a:ext cx="2654726" cy="2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0751" y="648438"/>
            <a:ext cx="3087349" cy="2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3440" y="2929425"/>
            <a:ext cx="2992382" cy="213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Imagery Task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75" y="474226"/>
            <a:ext cx="3639401" cy="25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b="0" l="18995" r="0" t="0"/>
          <a:stretch/>
        </p:blipFill>
        <p:spPr>
          <a:xfrm>
            <a:off x="2944050" y="474225"/>
            <a:ext cx="2777601" cy="24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901" y="632925"/>
            <a:ext cx="3117549" cy="222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598" y="2989175"/>
            <a:ext cx="3016050" cy="21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Initial Question: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there an association between SCR vector (slope) or amplitudes?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819550" y="2103325"/>
            <a:ext cx="7386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→</a:t>
            </a:r>
            <a:r>
              <a:rPr lang="de" sz="1800">
                <a:solidFill>
                  <a:srgbClr val="0000FF"/>
                </a:solidFill>
              </a:rPr>
              <a:t> </a:t>
            </a:r>
            <a:r>
              <a:rPr lang="de" sz="1800">
                <a:solidFill>
                  <a:srgbClr val="0000FF"/>
                </a:solidFill>
              </a:rPr>
              <a:t>RSMs of SCR based on Vector are not similar to the RSMs matrices based on amplitudes.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819550" y="3130275"/>
            <a:ext cx="73863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→ </a:t>
            </a:r>
            <a:r>
              <a:rPr b="1" lang="de" sz="1800">
                <a:solidFill>
                  <a:schemeClr val="dk1"/>
                </a:solidFill>
              </a:rPr>
              <a:t>On which measure should we focus?</a:t>
            </a:r>
            <a:endParaRPr b="1"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The most coherent across tasks.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(in the dataset of Koppold et al., 2023 only amplitudes are available)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18630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Koppold et al., 2023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580035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PPV Ventura-Bort et al.,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33475" y="2969375"/>
            <a:ext cx="2084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PSL Ventura-Bort et al.,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2770400" y="1285350"/>
            <a:ext cx="334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9"/>
          <p:cNvCxnSpPr/>
          <p:nvPr/>
        </p:nvCxnSpPr>
        <p:spPr>
          <a:xfrm flipH="1" rot="10800000">
            <a:off x="2764088" y="1438950"/>
            <a:ext cx="6300" cy="251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9"/>
          <p:cNvCxnSpPr/>
          <p:nvPr/>
        </p:nvCxnSpPr>
        <p:spPr>
          <a:xfrm flipH="1" rot="10800000">
            <a:off x="2757300" y="1978450"/>
            <a:ext cx="3690900" cy="27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8202" y="857548"/>
            <a:ext cx="2384700" cy="1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6519750" y="3536150"/>
            <a:ext cx="224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test for the similarities between startle RSMs from different tasks, the startle RSMs for the PPV and PSL were also compared, revealing no significant relation (r = −.03, p = .64, BF10 = 0.01).</a:t>
            </a:r>
            <a:endParaRPr b="1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485" y="3349450"/>
            <a:ext cx="2384689" cy="1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3884325" y="15947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patterns across tasks and samples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1760586" y="2259224"/>
            <a:ext cx="2762325" cy="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2083" y="450598"/>
            <a:ext cx="2641745" cy="8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2150737">
            <a:off x="3427724" y="3118608"/>
            <a:ext cx="3498052" cy="110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8">
            <a:alphaModFix/>
          </a:blip>
          <a:srcRect b="0" l="12963" r="20418" t="0"/>
          <a:stretch/>
        </p:blipFill>
        <p:spPr>
          <a:xfrm>
            <a:off x="735850" y="797750"/>
            <a:ext cx="1811524" cy="194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>
            <p:ph type="title"/>
          </p:nvPr>
        </p:nvSpPr>
        <p:spPr>
          <a:xfrm rot="-5400000">
            <a:off x="-2190750" y="2155050"/>
            <a:ext cx="51792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/>
              <a:t>Comparison across data sets and tasks</a:t>
            </a:r>
            <a:endParaRPr sz="2220"/>
          </a:p>
        </p:txBody>
      </p:sp>
      <p:sp>
        <p:nvSpPr>
          <p:cNvPr id="250" name="Google Shape;250;p29"/>
          <p:cNvSpPr/>
          <p:nvPr/>
        </p:nvSpPr>
        <p:spPr>
          <a:xfrm>
            <a:off x="612225" y="2606925"/>
            <a:ext cx="8018400" cy="119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conclusion</a:t>
            </a:r>
            <a:r>
              <a:rPr lang="de"/>
              <a:t>: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4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Skin Conductance Response as a correlate of arousal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487587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Startle blink reflex as a correlate of valence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571675" y="2337200"/>
            <a:ext cx="2994000" cy="25902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4595375" y="1886125"/>
            <a:ext cx="3555000" cy="3150000"/>
          </a:xfrm>
          <a:prstGeom prst="rect">
            <a:avLst/>
          </a:prstGeom>
          <a:solidFill>
            <a:srgbClr val="FFFFFF">
              <a:alpha val="6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2. </a:t>
            </a:r>
            <a:r>
              <a:rPr lang="de"/>
              <a:t>Which Model of Arousal (rating) shows a stronger correspondence with RSMs of SCR?</a:t>
            </a: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b="22171" l="7415" r="0" t="0"/>
          <a:stretch/>
        </p:blipFill>
        <p:spPr>
          <a:xfrm>
            <a:off x="921625" y="2390200"/>
            <a:ext cx="2311825" cy="23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21047" l="26227" r="24574" t="5712"/>
          <a:stretch/>
        </p:blipFill>
        <p:spPr>
          <a:xfrm>
            <a:off x="5497068" y="2396412"/>
            <a:ext cx="2263018" cy="23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311688" y="1900800"/>
            <a:ext cx="3220200" cy="49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Neighbors (NN)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4866300" y="1900800"/>
            <a:ext cx="3966000" cy="49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Anna-Karenina Effect (AK or invAK)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36331" y="1207583"/>
            <a:ext cx="8436194" cy="3136692"/>
          </a:xfrm>
          <a:prstGeom prst="rect">
            <a:avLst/>
          </a:prstGeom>
          <a:noFill/>
          <a:ln>
            <a:noFill/>
          </a:ln>
        </p:spPr>
        <p:txBody>
          <a:bodyPr anchorCtr="0" anchor="t" bIns="33750" lIns="67500" spcFirstLastPara="1" rIns="67500" wrap="square" tIns="33750">
            <a:noAutofit/>
          </a:bodyPr>
          <a:lstStyle/>
          <a:p>
            <a:pPr indent="-342900" lvl="2" marL="3429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b="1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</a:t>
            </a:r>
            <a:r>
              <a:rPr b="0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general sense of feeling experienced throughout each day, characterized by two features: valence and arousal (Barrett &amp; Russell, 1999).</a:t>
            </a:r>
            <a:endParaRPr/>
          </a:p>
          <a:p>
            <a:pPr indent="-209550" lvl="2" marL="3429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4" marL="10287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b="1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Valence</a:t>
            </a:r>
            <a:r>
              <a:rPr b="0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hedonic value (ranging from pleasant to unpleasant)</a:t>
            </a:r>
            <a:endParaRPr/>
          </a:p>
          <a:p>
            <a:pPr indent="-342900" lvl="4" marL="10287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b="1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Arousal</a:t>
            </a:r>
            <a:r>
              <a:rPr b="0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degree of activation (ranging from calm to active, </a:t>
            </a:r>
            <a:endParaRPr/>
          </a:p>
          <a:p>
            <a:pPr indent="0" lvl="4" marL="6858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excited).</a:t>
            </a:r>
            <a:endParaRPr/>
          </a:p>
          <a:p>
            <a:pPr indent="0" lvl="2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614"/>
              <a:buNone/>
            </a:pPr>
            <a:r>
              <a:rPr lang="de"/>
              <a:t>Comparison between RSMs of SCR and NN and invAK </a:t>
            </a:r>
            <a:br>
              <a:rPr lang="de"/>
            </a:br>
            <a:r>
              <a:rPr lang="de" sz="2244">
                <a:solidFill>
                  <a:srgbClr val="9E9E9E"/>
                </a:solidFill>
              </a:rPr>
              <a:t>Data: Koppold et al., 2023</a:t>
            </a:r>
            <a:endParaRPr sz="2244">
              <a:solidFill>
                <a:srgbClr val="9E9E9E"/>
              </a:solidFill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b="0" l="18558" r="19559" t="0"/>
          <a:stretch/>
        </p:blipFill>
        <p:spPr>
          <a:xfrm>
            <a:off x="0" y="1705175"/>
            <a:ext cx="1810650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4">
            <a:alphaModFix/>
          </a:blip>
          <a:srcRect b="0" l="20497" r="17608" t="0"/>
          <a:stretch/>
        </p:blipFill>
        <p:spPr>
          <a:xfrm>
            <a:off x="1871663" y="1015100"/>
            <a:ext cx="1562087" cy="180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5">
            <a:alphaModFix/>
          </a:blip>
          <a:srcRect b="0" l="21358" r="14191" t="0"/>
          <a:stretch/>
        </p:blipFill>
        <p:spPr>
          <a:xfrm>
            <a:off x="1810650" y="3020713"/>
            <a:ext cx="1771325" cy="19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59475" y="1214975"/>
            <a:ext cx="2112251" cy="15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9850" y="3175075"/>
            <a:ext cx="2112251" cy="15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9450" y="2960987"/>
            <a:ext cx="2711701" cy="19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08700" y="1015100"/>
            <a:ext cx="2682449" cy="191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4041300" y="6885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6538925" y="6885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/>
              <a:t>Regression NN and invAK Models: </a:t>
            </a:r>
            <a:r>
              <a:rPr lang="de" sz="2355">
                <a:solidFill>
                  <a:srgbClr val="9E9E9E"/>
                </a:solidFill>
              </a:rPr>
              <a:t>Data Koppold et al., 2023</a:t>
            </a:r>
            <a:endParaRPr sz="2355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3">
            <a:alphaModFix/>
          </a:blip>
          <a:srcRect b="0" l="0" r="50580" t="0"/>
          <a:stretch/>
        </p:blipFill>
        <p:spPr>
          <a:xfrm>
            <a:off x="1869902" y="2847525"/>
            <a:ext cx="1446030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0" l="49589" r="0" t="0"/>
          <a:stretch/>
        </p:blipFill>
        <p:spPr>
          <a:xfrm>
            <a:off x="1869900" y="660412"/>
            <a:ext cx="1572026" cy="222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4">
            <a:alphaModFix/>
          </a:blip>
          <a:srcRect b="0" l="0" r="0" t="45675"/>
          <a:stretch/>
        </p:blipFill>
        <p:spPr>
          <a:xfrm>
            <a:off x="3655925" y="1162325"/>
            <a:ext cx="2733313" cy="10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49748" l="0" r="0" t="0"/>
          <a:stretch/>
        </p:blipFill>
        <p:spPr>
          <a:xfrm>
            <a:off x="3611812" y="3254098"/>
            <a:ext cx="2954949" cy="10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5">
            <a:alphaModFix/>
          </a:blip>
          <a:srcRect b="0" l="20335" r="20394" t="0"/>
          <a:stretch/>
        </p:blipFill>
        <p:spPr>
          <a:xfrm>
            <a:off x="60125" y="1689925"/>
            <a:ext cx="1734274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6">
            <a:alphaModFix/>
          </a:blip>
          <a:srcRect b="0" l="0" r="49333" t="0"/>
          <a:stretch/>
        </p:blipFill>
        <p:spPr>
          <a:xfrm>
            <a:off x="7111076" y="2887875"/>
            <a:ext cx="1572026" cy="221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6">
            <a:alphaModFix/>
          </a:blip>
          <a:srcRect b="0" l="50409" r="0" t="0"/>
          <a:stretch/>
        </p:blipFill>
        <p:spPr>
          <a:xfrm>
            <a:off x="7151675" y="935775"/>
            <a:ext cx="1383198" cy="19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4031450" y="5949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6529075" y="5949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Does the invAK model predict SCR beyond other models</a:t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378888" y="1534669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2442325" y="1602794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4672775" y="1602794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Category2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7013400" y="1602800"/>
            <a:ext cx="1818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Valence/Arousal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b="0" l="18120" r="0" t="0"/>
          <a:stretch/>
        </p:blipFill>
        <p:spPr>
          <a:xfrm>
            <a:off x="450675" y="1997812"/>
            <a:ext cx="1891025" cy="195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325" y="2111858"/>
            <a:ext cx="2034600" cy="17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550" y="2111845"/>
            <a:ext cx="2034600" cy="17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8183" y="1996100"/>
            <a:ext cx="208931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3040775" y="22795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359375" y="26203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3726700" y="29611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5590275" y="2804500"/>
            <a:ext cx="578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5179425" y="22795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88" y="1433825"/>
            <a:ext cx="4472076" cy="31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/>
              <a:t>the invAK model is related to the SCR response pattern beyond other models </a:t>
            </a:r>
            <a:r>
              <a:rPr lang="de" sz="2022">
                <a:solidFill>
                  <a:srgbClr val="9E9E9E"/>
                </a:solidFill>
              </a:rPr>
              <a:t>(data Koppold et al., 2023)</a:t>
            </a:r>
            <a:endParaRPr sz="2022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5360525" y="433245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3734200" y="18419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3734200" y="26310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3734200" y="33548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</a:t>
            </a:r>
            <a:r>
              <a:rPr lang="de"/>
              <a:t>Ventura-Bort et al., 2022?</a:t>
            </a:r>
            <a:endParaRPr/>
          </a:p>
        </p:txBody>
      </p:sp>
      <p:sp>
        <p:nvSpPr>
          <p:cNvPr id="333" name="Google Shape;333;p36"/>
          <p:cNvSpPr txBox="1"/>
          <p:nvPr>
            <p:ph idx="1" type="body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b="1" lang="de" sz="2500">
                <a:solidFill>
                  <a:schemeClr val="accent1"/>
                </a:solidFill>
              </a:rPr>
              <a:t>Passive Picture Viewing Task (PPV) </a:t>
            </a:r>
            <a:endParaRPr b="1" sz="2500">
              <a:solidFill>
                <a:schemeClr val="accen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Passive Sound Listening (PSL)</a:t>
            </a:r>
            <a:endParaRPr sz="2500"/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Imagery</a:t>
            </a:r>
            <a:endParaRPr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689"/>
              <a:buNone/>
            </a:pPr>
            <a:r>
              <a:rPr lang="de" sz="2577"/>
              <a:t>Comparison between RSMs of SCR and NN and invAK Model:</a:t>
            </a:r>
            <a:r>
              <a:rPr lang="de"/>
              <a:t> </a:t>
            </a:r>
            <a:r>
              <a:rPr lang="de" sz="2133">
                <a:solidFill>
                  <a:srgbClr val="9E9E9E"/>
                </a:solidFill>
              </a:rPr>
              <a:t>(task picture viewing, PPV)</a:t>
            </a:r>
            <a:endParaRPr sz="2133">
              <a:solidFill>
                <a:srgbClr val="9E9E9E"/>
              </a:solidFill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b="0" l="17182" r="20037" t="0"/>
          <a:stretch/>
        </p:blipFill>
        <p:spPr>
          <a:xfrm>
            <a:off x="60125" y="2056375"/>
            <a:ext cx="1497098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b="0" l="19930" r="16125" t="0"/>
          <a:stretch/>
        </p:blipFill>
        <p:spPr>
          <a:xfrm>
            <a:off x="1617800" y="1448275"/>
            <a:ext cx="1430399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5">
            <a:alphaModFix/>
          </a:blip>
          <a:srcRect b="0" l="17934" r="12817" t="0"/>
          <a:stretch/>
        </p:blipFill>
        <p:spPr>
          <a:xfrm>
            <a:off x="1617800" y="3279538"/>
            <a:ext cx="1549000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6">
            <a:alphaModFix/>
          </a:blip>
          <a:srcRect b="0" l="0" r="0" t="44360"/>
          <a:stretch/>
        </p:blipFill>
        <p:spPr>
          <a:xfrm>
            <a:off x="3300204" y="1607149"/>
            <a:ext cx="2905100" cy="11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7">
            <a:alphaModFix/>
          </a:blip>
          <a:srcRect b="0" l="0" r="0" t="49632"/>
          <a:stretch/>
        </p:blipFill>
        <p:spPr>
          <a:xfrm>
            <a:off x="3344650" y="3517475"/>
            <a:ext cx="2944724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 rotWithShape="1">
          <a:blip r:embed="rId8">
            <a:alphaModFix/>
          </a:blip>
          <a:srcRect b="0" l="50283" r="0" t="0"/>
          <a:stretch/>
        </p:blipFill>
        <p:spPr>
          <a:xfrm>
            <a:off x="7245350" y="1173151"/>
            <a:ext cx="1281151" cy="18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 rotWithShape="1">
          <a:blip r:embed="rId9">
            <a:alphaModFix/>
          </a:blip>
          <a:srcRect b="0" l="50283" r="0" t="0"/>
          <a:stretch/>
        </p:blipFill>
        <p:spPr>
          <a:xfrm>
            <a:off x="7113838" y="3058175"/>
            <a:ext cx="1376750" cy="19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4000525" y="7496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6714700" y="7496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de"/>
              <a:t>Regression NN and invAK Models: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de" sz="1722">
                <a:solidFill>
                  <a:srgbClr val="9E9E9E"/>
                </a:solidFill>
              </a:rPr>
              <a:t>(task Passive Picture Viewing, PPV)</a:t>
            </a:r>
            <a:endParaRPr sz="1722">
              <a:solidFill>
                <a:srgbClr val="9E9E9E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b="0" l="15699" r="16951" t="0"/>
          <a:stretch/>
        </p:blipFill>
        <p:spPr>
          <a:xfrm>
            <a:off x="280650" y="2049950"/>
            <a:ext cx="1589747" cy="16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4">
            <a:alphaModFix/>
          </a:blip>
          <a:srcRect b="0" l="49924" r="0" t="0"/>
          <a:stretch/>
        </p:blipFill>
        <p:spPr>
          <a:xfrm>
            <a:off x="2047425" y="1138675"/>
            <a:ext cx="1286124" cy="18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20298" l="0" r="50029" t="0"/>
          <a:stretch/>
        </p:blipFill>
        <p:spPr>
          <a:xfrm>
            <a:off x="1979349" y="3221200"/>
            <a:ext cx="1422275" cy="16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5">
            <a:alphaModFix/>
          </a:blip>
          <a:srcRect b="51164" l="0" r="0" t="0"/>
          <a:stretch/>
        </p:blipFill>
        <p:spPr>
          <a:xfrm>
            <a:off x="3586625" y="3620050"/>
            <a:ext cx="2869524" cy="100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5">
            <a:alphaModFix/>
          </a:blip>
          <a:srcRect b="0" l="0" r="0" t="48059"/>
          <a:stretch/>
        </p:blipFill>
        <p:spPr>
          <a:xfrm>
            <a:off x="3637422" y="1446337"/>
            <a:ext cx="2869524" cy="10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 rotWithShape="1">
          <a:blip r:embed="rId6">
            <a:alphaModFix/>
          </a:blip>
          <a:srcRect b="0" l="49479" r="0" t="0"/>
          <a:stretch/>
        </p:blipFill>
        <p:spPr>
          <a:xfrm>
            <a:off x="7139723" y="1083013"/>
            <a:ext cx="1376327" cy="194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7">
            <a:alphaModFix/>
          </a:blip>
          <a:srcRect b="0" l="0" r="49478" t="0"/>
          <a:stretch/>
        </p:blipFill>
        <p:spPr>
          <a:xfrm>
            <a:off x="7189025" y="3182425"/>
            <a:ext cx="1327025" cy="18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/>
        </p:nvSpPr>
        <p:spPr>
          <a:xfrm>
            <a:off x="4000525" y="7496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6714700" y="7496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267225" y="358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 sz="2022"/>
              <a:t>the invAK model is related to the SCR response pattern beyond other models</a:t>
            </a:r>
            <a:br>
              <a:rPr lang="de"/>
            </a:br>
            <a:r>
              <a:rPr lang="de" sz="1722">
                <a:solidFill>
                  <a:srgbClr val="9E9E9E"/>
                </a:solidFill>
              </a:rPr>
              <a:t>(task Passive Picture Viewing, PPV)</a:t>
            </a:r>
            <a:endParaRPr/>
          </a:p>
        </p:txBody>
      </p:sp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15" y="1304400"/>
            <a:ext cx="478296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5353125" y="4406575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4430850" y="2964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.08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4430850" y="18051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474425" y="35065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4474425" y="24226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Ventura-Bort et al., 2022?</a:t>
            </a:r>
            <a:endParaRPr/>
          </a:p>
        </p:txBody>
      </p:sp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Picture Viewing Task (PPV) </a:t>
            </a:r>
            <a:endParaRPr sz="2500">
              <a:solidFill>
                <a:schemeClr val="accen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Passive Sound Listening (PSL)</a:t>
            </a:r>
            <a:endParaRPr sz="2500">
              <a:solidFill>
                <a:schemeClr val="accent2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Imagery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75" y="1550325"/>
            <a:ext cx="780100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/>
        </p:nvSpPr>
        <p:spPr>
          <a:xfrm>
            <a:off x="5539725" y="2409425"/>
            <a:ext cx="879000" cy="207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5539725" y="2817975"/>
            <a:ext cx="879000" cy="207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75" y="2310250"/>
            <a:ext cx="780100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/>
          <p:nvPr>
            <p:ph idx="1" type="body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de" sz="2500">
                <a:solidFill>
                  <a:schemeClr val="dk1"/>
                </a:solidFill>
              </a:rPr>
              <a:t>Passive Picture Viewing Task (PPV)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Sound Listening (PSL)</a:t>
            </a:r>
            <a:endParaRPr sz="2500">
              <a:solidFill>
                <a:schemeClr val="accen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Imagery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559375" y="3618775"/>
            <a:ext cx="38358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de"/>
              <a:t>effect found for the invAK model, not AK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How is it in the other Tasks of Ventura-Bort et al., 2022?</a:t>
            </a:r>
            <a:endParaRPr/>
          </a:p>
        </p:txBody>
      </p:sp>
      <p:sp>
        <p:nvSpPr>
          <p:cNvPr id="390" name="Google Shape;3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2. Passive Sound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hark with its mouth open&#10;&#10;Description automatically generated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84" y="3147026"/>
            <a:ext cx="1541416" cy="11560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doctor giving a child a shot&#10;&#10;Description automatically generated"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9367" y="722539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lose-up of a child's face&#10;&#10;Description automatically generated" id="68" name="Google Shape;6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7186" y="228600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eating food outside at night&#10;&#10;Description automatically generated" id="69" name="Google Shape;6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09874" y="3192336"/>
            <a:ext cx="1481002" cy="111075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young girls laughing&#10;&#10;Description automatically generated" id="70" name="Google Shape;7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4570" y="1783385"/>
            <a:ext cx="1848395" cy="1386296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hild sailing on a small sailboat&#10;&#10;Description automatically generated" id="71" name="Google Shape;7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1881" y="1519781"/>
            <a:ext cx="2024743" cy="151855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group of football players celebrating&#10;&#10;Description automatically generated" id="72" name="Google Shape;7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5199" y="151040"/>
            <a:ext cx="1784168" cy="133812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men walking&#10;&#10;Description automatically generated" id="73" name="Google Shape;73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6323" y="1637348"/>
            <a:ext cx="2300694" cy="172552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bird sitting on a wood post&#10;&#10;Description automatically generated" id="74" name="Google Shape;74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5516" y="77152"/>
            <a:ext cx="1578872" cy="21051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stone building with a door&#10;&#10;Description automatically generated" id="75" name="Google Shape;75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6869" y="3570446"/>
            <a:ext cx="1953713" cy="14652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857376" y="1610154"/>
            <a:ext cx="4614863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tend embed events categories: Based on their similarities on a specific constructs.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PSL</a:t>
            </a:r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 b="0" l="18235" r="16284" t="0"/>
          <a:stretch/>
        </p:blipFill>
        <p:spPr>
          <a:xfrm>
            <a:off x="118150" y="2138175"/>
            <a:ext cx="1482724" cy="16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 b="0" l="18067" r="17428" t="0"/>
          <a:stretch/>
        </p:blipFill>
        <p:spPr>
          <a:xfrm>
            <a:off x="1651175" y="899225"/>
            <a:ext cx="1692351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 b="0" l="19526" r="13966" t="0"/>
          <a:stretch/>
        </p:blipFill>
        <p:spPr>
          <a:xfrm>
            <a:off x="1788875" y="3192450"/>
            <a:ext cx="1554648" cy="16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 rotWithShape="1">
          <a:blip r:embed="rId6">
            <a:alphaModFix/>
          </a:blip>
          <a:srcRect b="0" l="0" r="0" t="47597"/>
          <a:stretch/>
        </p:blipFill>
        <p:spPr>
          <a:xfrm>
            <a:off x="3520421" y="1215675"/>
            <a:ext cx="3146354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 rotWithShape="1">
          <a:blip r:embed="rId7">
            <a:alphaModFix/>
          </a:blip>
          <a:srcRect b="0" l="0" r="0" t="48347"/>
          <a:stretch/>
        </p:blipFill>
        <p:spPr>
          <a:xfrm>
            <a:off x="3474775" y="3438448"/>
            <a:ext cx="3192000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 rotWithShape="1">
          <a:blip r:embed="rId8">
            <a:alphaModFix/>
          </a:blip>
          <a:srcRect b="0" l="50339" r="0" t="0"/>
          <a:stretch/>
        </p:blipFill>
        <p:spPr>
          <a:xfrm>
            <a:off x="7498186" y="985225"/>
            <a:ext cx="1302964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 rotWithShape="1">
          <a:blip r:embed="rId9">
            <a:alphaModFix/>
          </a:blip>
          <a:srcRect b="0" l="49976" r="0" t="0"/>
          <a:stretch/>
        </p:blipFill>
        <p:spPr>
          <a:xfrm>
            <a:off x="7365900" y="2847650"/>
            <a:ext cx="1482724" cy="2117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 txBox="1"/>
          <p:nvPr/>
        </p:nvSpPr>
        <p:spPr>
          <a:xfrm>
            <a:off x="4170675" y="644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6884850" y="644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PSL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b="0" l="17499" r="17925" t="0"/>
          <a:stretch/>
        </p:blipFill>
        <p:spPr>
          <a:xfrm>
            <a:off x="265175" y="1404925"/>
            <a:ext cx="2034201" cy="2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 rotWithShape="1">
          <a:blip r:embed="rId4">
            <a:alphaModFix/>
          </a:blip>
          <a:srcRect b="0" l="49145" r="0" t="0"/>
          <a:stretch/>
        </p:blipFill>
        <p:spPr>
          <a:xfrm>
            <a:off x="2299387" y="552525"/>
            <a:ext cx="1762475" cy="247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 rotWithShape="1">
          <a:blip r:embed="rId4">
            <a:alphaModFix/>
          </a:blip>
          <a:srcRect b="0" l="0" r="50685" t="0"/>
          <a:stretch/>
        </p:blipFill>
        <p:spPr>
          <a:xfrm>
            <a:off x="2450061" y="2568750"/>
            <a:ext cx="1599451" cy="23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 rotWithShape="1">
          <a:blip r:embed="rId5">
            <a:alphaModFix/>
          </a:blip>
          <a:srcRect b="0" l="0" r="0" t="48628"/>
          <a:stretch/>
        </p:blipFill>
        <p:spPr>
          <a:xfrm>
            <a:off x="4162600" y="1178599"/>
            <a:ext cx="3018201" cy="11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 rotWithShape="1">
          <a:blip r:embed="rId5">
            <a:alphaModFix/>
          </a:blip>
          <a:srcRect b="53179" l="0" r="0" t="0"/>
          <a:stretch/>
        </p:blipFill>
        <p:spPr>
          <a:xfrm>
            <a:off x="4287150" y="3279774"/>
            <a:ext cx="2970949" cy="9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3"/>
          <p:cNvPicPr preferRelativeResize="0"/>
          <p:nvPr/>
        </p:nvPicPr>
        <p:blipFill rotWithShape="1">
          <a:blip r:embed="rId6">
            <a:alphaModFix/>
          </a:blip>
          <a:srcRect b="0" l="50000" r="0" t="0"/>
          <a:stretch/>
        </p:blipFill>
        <p:spPr>
          <a:xfrm>
            <a:off x="7385775" y="2928075"/>
            <a:ext cx="1501500" cy="21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 rotWithShape="1">
          <a:blip r:embed="rId6">
            <a:alphaModFix/>
          </a:blip>
          <a:srcRect b="0" l="0" r="49528" t="0"/>
          <a:stretch/>
        </p:blipFill>
        <p:spPr>
          <a:xfrm>
            <a:off x="7433101" y="794800"/>
            <a:ext cx="1406849" cy="19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/>
          <p:nvPr/>
        </p:nvSpPr>
        <p:spPr>
          <a:xfrm>
            <a:off x="4765875" y="49065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invAK model is related to the SCR response pattern beyond other models. PSL </a:t>
            </a:r>
            <a:endParaRPr/>
          </a:p>
        </p:txBody>
      </p:sp>
      <p:pic>
        <p:nvPicPr>
          <p:cNvPr id="424" name="Google Shape;42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25" y="1212250"/>
            <a:ext cx="5311149" cy="37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5578375" y="442880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4482725" y="30016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4482725" y="18569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.07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4526300" y="3543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4482725" y="24596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How is it in the other Tasks of Ventura-Bort et al., 2022?</a:t>
            </a:r>
            <a:endParaRPr/>
          </a:p>
        </p:txBody>
      </p:sp>
      <p:sp>
        <p:nvSpPr>
          <p:cNvPr id="435" name="Google Shape;43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3. Imagery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Imagery</a:t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376" y="985225"/>
            <a:ext cx="2676200" cy="19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6166" y="3093763"/>
            <a:ext cx="2524610" cy="1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5">
            <a:alphaModFix/>
          </a:blip>
          <a:srcRect b="0" l="0" r="0" t="47622"/>
          <a:stretch/>
        </p:blipFill>
        <p:spPr>
          <a:xfrm>
            <a:off x="4030550" y="1449968"/>
            <a:ext cx="2802925" cy="104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6">
            <a:alphaModFix/>
          </a:blip>
          <a:srcRect b="0" l="0" r="0" t="49629"/>
          <a:stretch/>
        </p:blipFill>
        <p:spPr>
          <a:xfrm>
            <a:off x="4030552" y="3317100"/>
            <a:ext cx="2742701" cy="98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/>
        </p:nvSpPr>
        <p:spPr>
          <a:xfrm>
            <a:off x="4827725" y="45400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7">
            <a:alphaModFix/>
          </a:blip>
          <a:srcRect b="0" l="49982" r="0" t="0"/>
          <a:stretch/>
        </p:blipFill>
        <p:spPr>
          <a:xfrm>
            <a:off x="7080300" y="716375"/>
            <a:ext cx="1570377" cy="22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8">
            <a:alphaModFix/>
          </a:blip>
          <a:srcRect b="0" l="49520" r="0" t="0"/>
          <a:stretch/>
        </p:blipFill>
        <p:spPr>
          <a:xfrm>
            <a:off x="7133000" y="2958951"/>
            <a:ext cx="1464973" cy="20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 rotWithShape="1">
          <a:blip r:embed="rId9">
            <a:alphaModFix/>
          </a:blip>
          <a:srcRect b="0" l="13469" r="15933" t="0"/>
          <a:stretch/>
        </p:blipFill>
        <p:spPr>
          <a:xfrm>
            <a:off x="60125" y="1876750"/>
            <a:ext cx="2096076" cy="21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94075" y="892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Imagery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49212" t="0"/>
          <a:stretch/>
        </p:blipFill>
        <p:spPr>
          <a:xfrm>
            <a:off x="1932050" y="2884925"/>
            <a:ext cx="1464973" cy="2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 rotWithShape="1">
          <a:blip r:embed="rId3">
            <a:alphaModFix/>
          </a:blip>
          <a:srcRect b="0" l="49217" r="0" t="0"/>
          <a:stretch/>
        </p:blipFill>
        <p:spPr>
          <a:xfrm>
            <a:off x="1932050" y="713725"/>
            <a:ext cx="1371250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/>
          <p:cNvPicPr preferRelativeResize="0"/>
          <p:nvPr/>
        </p:nvPicPr>
        <p:blipFill rotWithShape="1">
          <a:blip r:embed="rId4">
            <a:alphaModFix/>
          </a:blip>
          <a:srcRect b="0" l="19610" r="19955" t="0"/>
          <a:stretch/>
        </p:blipFill>
        <p:spPr>
          <a:xfrm>
            <a:off x="0" y="1656575"/>
            <a:ext cx="1794425" cy="21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 rotWithShape="1">
          <a:blip r:embed="rId5">
            <a:alphaModFix/>
          </a:blip>
          <a:srcRect b="0" l="0" r="0" t="47017"/>
          <a:stretch/>
        </p:blipFill>
        <p:spPr>
          <a:xfrm>
            <a:off x="3624150" y="1027762"/>
            <a:ext cx="3436873" cy="1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 rotWithShape="1">
          <a:blip r:embed="rId5">
            <a:alphaModFix/>
          </a:blip>
          <a:srcRect b="54841" l="0" r="0" t="0"/>
          <a:stretch/>
        </p:blipFill>
        <p:spPr>
          <a:xfrm>
            <a:off x="3594577" y="3352818"/>
            <a:ext cx="3486225" cy="112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4571988" y="5854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6">
            <a:alphaModFix/>
          </a:blip>
          <a:srcRect b="0" l="50038" r="0" t="0"/>
          <a:stretch/>
        </p:blipFill>
        <p:spPr>
          <a:xfrm>
            <a:off x="7381863" y="790425"/>
            <a:ext cx="1464973" cy="209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6">
            <a:alphaModFix/>
          </a:blip>
          <a:srcRect b="0" l="0" r="49773" t="0"/>
          <a:stretch/>
        </p:blipFill>
        <p:spPr>
          <a:xfrm>
            <a:off x="7278360" y="2787425"/>
            <a:ext cx="1517299" cy="215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invAK model is related to the SCR response pattern beyond other models. imagery </a:t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5456650" y="415455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25" y="1434600"/>
            <a:ext cx="4503149" cy="32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/>
        </p:nvSpPr>
        <p:spPr>
          <a:xfrm>
            <a:off x="4066388" y="27792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4109963" y="33212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.09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4066388" y="22373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.07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Summary SCR</a:t>
            </a:r>
            <a:endParaRPr/>
          </a:p>
        </p:txBody>
      </p:sp>
      <p:sp>
        <p:nvSpPr>
          <p:cNvPr id="479" name="Google Shape;479;p49"/>
          <p:cNvSpPr txBox="1"/>
          <p:nvPr>
            <p:ph idx="1" type="body"/>
          </p:nvPr>
        </p:nvSpPr>
        <p:spPr>
          <a:xfrm>
            <a:off x="311700" y="1183175"/>
            <a:ext cx="8520600" cy="18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B5394"/>
                </a:solidFill>
              </a:rPr>
              <a:t>The higher the arousal level of an event (presumably higher SCR), the less similar it becomes to similarly rated events. </a:t>
            </a:r>
            <a:endParaRPr b="1">
              <a:solidFill>
                <a:srgbClr val="0B5394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This pattern is found across stimulus types and samples.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SCR  is not indicative of the level of arousal experienced in a particular event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physiological reactivity is not dependent on the category assigned to the particular event, but more strongly dependent on context and individual factors. </a:t>
            </a: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775" y="128588"/>
            <a:ext cx="4151174" cy="97126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311700" y="3196925"/>
            <a:ext cx="83244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351C75"/>
                </a:solidFill>
              </a:rPr>
              <a:t>Do low arousing events evoke similar responses to each other and different to high arousing events?</a:t>
            </a:r>
            <a:endParaRPr b="1" sz="1800">
              <a:solidFill>
                <a:srgbClr val="351C75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de">
                <a:solidFill>
                  <a:schemeClr val="dk2"/>
                </a:solidFill>
              </a:rPr>
              <a:t>Bottom effects? Trials evoking little or no responses are similar to each other due to that condition. But the lack of a response should not be an indicative of the degree of a category.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487" name="Google Shape;487;p50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488" name="Google Shape;4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3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Skin Conductance Response as a correlate of arousal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417477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Startle blink reflex as a correlate of valence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492" name="Google Shape;492;p50"/>
          <p:cNvSpPr/>
          <p:nvPr/>
        </p:nvSpPr>
        <p:spPr>
          <a:xfrm>
            <a:off x="291025" y="1905875"/>
            <a:ext cx="3555000" cy="3150000"/>
          </a:xfrm>
          <a:prstGeom prst="rect">
            <a:avLst/>
          </a:prstGeom>
          <a:solidFill>
            <a:srgbClr val="FFFFFF">
              <a:alpha val="6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4344875" y="2281075"/>
            <a:ext cx="2695800" cy="2636700"/>
          </a:xfrm>
          <a:prstGeom prst="rect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/>
              <a:t>Comparison between RSMs of STR and NN and </a:t>
            </a:r>
            <a:r>
              <a:rPr lang="de">
                <a:solidFill>
                  <a:schemeClr val="accent1"/>
                </a:solidFill>
              </a:rPr>
              <a:t>AK</a:t>
            </a:r>
            <a:r>
              <a:rPr lang="de"/>
              <a:t> Model: </a:t>
            </a: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 sz="2022">
              <a:solidFill>
                <a:srgbClr val="9E9E9E"/>
              </a:solidFill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 rotWithShape="1">
          <a:blip r:embed="rId3">
            <a:alphaModFix/>
          </a:blip>
          <a:srcRect b="1930" l="16898" r="18055" t="0"/>
          <a:stretch/>
        </p:blipFill>
        <p:spPr>
          <a:xfrm>
            <a:off x="60125" y="1677050"/>
            <a:ext cx="1894976" cy="2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1"/>
          <p:cNvPicPr preferRelativeResize="0"/>
          <p:nvPr/>
        </p:nvPicPr>
        <p:blipFill rotWithShape="1">
          <a:blip r:embed="rId4">
            <a:alphaModFix/>
          </a:blip>
          <a:srcRect b="0" l="18331" r="16500" t="0"/>
          <a:stretch/>
        </p:blipFill>
        <p:spPr>
          <a:xfrm>
            <a:off x="1843025" y="931075"/>
            <a:ext cx="1861682" cy="2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1"/>
          <p:cNvPicPr preferRelativeResize="0"/>
          <p:nvPr/>
        </p:nvPicPr>
        <p:blipFill rotWithShape="1">
          <a:blip r:embed="rId5">
            <a:alphaModFix/>
          </a:blip>
          <a:srcRect b="0" l="18867" r="11640" t="0"/>
          <a:stretch/>
        </p:blipFill>
        <p:spPr>
          <a:xfrm>
            <a:off x="1854413" y="2971625"/>
            <a:ext cx="1861675" cy="191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1"/>
          <p:cNvPicPr preferRelativeResize="0"/>
          <p:nvPr/>
        </p:nvPicPr>
        <p:blipFill rotWithShape="1">
          <a:blip r:embed="rId6">
            <a:alphaModFix/>
          </a:blip>
          <a:srcRect b="70813" l="0" r="0" t="0"/>
          <a:stretch/>
        </p:blipFill>
        <p:spPr>
          <a:xfrm>
            <a:off x="3976452" y="1433100"/>
            <a:ext cx="2626949" cy="61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 rotWithShape="1">
          <a:blip r:embed="rId6">
            <a:alphaModFix/>
          </a:blip>
          <a:srcRect b="34539" l="0" r="0" t="31600"/>
          <a:stretch/>
        </p:blipFill>
        <p:spPr>
          <a:xfrm>
            <a:off x="3976450" y="3365793"/>
            <a:ext cx="2836475" cy="776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6088" y="3309600"/>
            <a:ext cx="2131624" cy="15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12925" y="1101225"/>
            <a:ext cx="2217949" cy="158424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/>
        </p:nvSpPr>
        <p:spPr>
          <a:xfrm>
            <a:off x="4571988" y="5854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6856100" y="5902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hark with its mouth open&#10;&#10;Description automatically generated"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84" y="3132024"/>
            <a:ext cx="1541416" cy="11560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doctor giving a child a shot&#10;&#10;Description automatically generated" id="82" name="Google Shape;8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9367" y="722539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lose-up of a child's face&#10;&#10;Description automatically generated" id="83" name="Google Shape;8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733" y="143490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eating food outside at night&#10;&#10;Description automatically generated" id="84" name="Google Shape;8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6735" y="3154679"/>
            <a:ext cx="1481002" cy="111075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young girls laughing&#10;&#10;Description automatically generated" id="85" name="Google Shape;85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4570" y="1768384"/>
            <a:ext cx="1848395" cy="1386296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hild sailing on a small sailboat&#10;&#10;Description automatically generated" id="86" name="Google Shape;86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1881" y="1519781"/>
            <a:ext cx="2024743" cy="151855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group of football players celebrating&#10;&#10;Description automatically generated" id="87" name="Google Shape;8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5199" y="151040"/>
            <a:ext cx="1784168" cy="133812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men walking&#10;&#10;Description automatically generated" id="88" name="Google Shape;8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6323" y="1637348"/>
            <a:ext cx="2300694" cy="172552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bird sitting on a wood post&#10;&#10;Description automatically generated" id="89" name="Google Shape;89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5516" y="77152"/>
            <a:ext cx="1578872" cy="21051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stone building with a door&#10;&#10;Description automatically generated" id="90" name="Google Shape;9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6869" y="3570446"/>
            <a:ext cx="1953713" cy="14652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228102" y="1745491"/>
            <a:ext cx="4805364" cy="1292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Events are grouped based on their similarities in the construct </a:t>
            </a:r>
            <a:r>
              <a:rPr b="1" i="0" lang="de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valence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/>
              <a:t>Regression NN and AK Models: Passive Picture Viewing </a:t>
            </a:r>
            <a:br>
              <a:rPr lang="de"/>
            </a:b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 sz="2355"/>
          </a:p>
        </p:txBody>
      </p:sp>
      <p:pic>
        <p:nvPicPr>
          <p:cNvPr id="513" name="Google Shape;513;p52"/>
          <p:cNvPicPr preferRelativeResize="0"/>
          <p:nvPr/>
        </p:nvPicPr>
        <p:blipFill rotWithShape="1">
          <a:blip r:embed="rId3">
            <a:alphaModFix/>
          </a:blip>
          <a:srcRect b="0" l="18960" r="20248" t="0"/>
          <a:stretch/>
        </p:blipFill>
        <p:spPr>
          <a:xfrm>
            <a:off x="48600" y="1530100"/>
            <a:ext cx="2045501" cy="2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2"/>
          <p:cNvPicPr preferRelativeResize="0"/>
          <p:nvPr/>
        </p:nvPicPr>
        <p:blipFill rotWithShape="1">
          <a:blip r:embed="rId4">
            <a:alphaModFix/>
          </a:blip>
          <a:srcRect b="0" l="48485" r="0" t="0"/>
          <a:stretch/>
        </p:blipFill>
        <p:spPr>
          <a:xfrm>
            <a:off x="2130525" y="554450"/>
            <a:ext cx="1853450" cy="25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2"/>
          <p:cNvPicPr preferRelativeResize="0"/>
          <p:nvPr/>
        </p:nvPicPr>
        <p:blipFill rotWithShape="1">
          <a:blip r:embed="rId4">
            <a:alphaModFix/>
          </a:blip>
          <a:srcRect b="0" l="0" r="49497" t="0"/>
          <a:stretch/>
        </p:blipFill>
        <p:spPr>
          <a:xfrm>
            <a:off x="2260376" y="2606975"/>
            <a:ext cx="1812250" cy="25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2"/>
          <p:cNvPicPr preferRelativeResize="0"/>
          <p:nvPr/>
        </p:nvPicPr>
        <p:blipFill rotWithShape="1">
          <a:blip r:embed="rId5">
            <a:alphaModFix/>
          </a:blip>
          <a:srcRect b="0" l="0" r="0" t="51121"/>
          <a:stretch/>
        </p:blipFill>
        <p:spPr>
          <a:xfrm>
            <a:off x="4349087" y="1102925"/>
            <a:ext cx="3085975" cy="10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2"/>
          <p:cNvPicPr preferRelativeResize="0"/>
          <p:nvPr/>
        </p:nvPicPr>
        <p:blipFill rotWithShape="1">
          <a:blip r:embed="rId5">
            <a:alphaModFix/>
          </a:blip>
          <a:srcRect b="51576" l="0" r="0" t="0"/>
          <a:stretch/>
        </p:blipFill>
        <p:spPr>
          <a:xfrm>
            <a:off x="4238900" y="3124325"/>
            <a:ext cx="3306351" cy="11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2"/>
          <p:cNvPicPr preferRelativeResize="0"/>
          <p:nvPr/>
        </p:nvPicPr>
        <p:blipFill rotWithShape="1">
          <a:blip r:embed="rId6">
            <a:alphaModFix/>
          </a:blip>
          <a:srcRect b="0" l="0" r="49385" t="0"/>
          <a:stretch/>
        </p:blipFill>
        <p:spPr>
          <a:xfrm>
            <a:off x="7770475" y="3197300"/>
            <a:ext cx="1288449" cy="181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2"/>
          <p:cNvPicPr preferRelativeResize="0"/>
          <p:nvPr/>
        </p:nvPicPr>
        <p:blipFill rotWithShape="1">
          <a:blip r:embed="rId6">
            <a:alphaModFix/>
          </a:blip>
          <a:srcRect b="0" l="49385" r="0" t="0"/>
          <a:stretch/>
        </p:blipFill>
        <p:spPr>
          <a:xfrm>
            <a:off x="7725088" y="866231"/>
            <a:ext cx="1379226" cy="19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2"/>
          <p:cNvSpPr txBox="1"/>
          <p:nvPr/>
        </p:nvSpPr>
        <p:spPr>
          <a:xfrm>
            <a:off x="5275813" y="525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7211875" y="525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type="title"/>
          </p:nvPr>
        </p:nvSpPr>
        <p:spPr>
          <a:xfrm>
            <a:off x="311700" y="200450"/>
            <a:ext cx="871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 sz="2355"/>
              <a:t>the AK model is related to STR response pattern beyond other models</a:t>
            </a:r>
            <a:r>
              <a:rPr lang="de"/>
              <a:t> </a:t>
            </a: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/>
          </a:p>
        </p:txBody>
      </p:sp>
      <p:pic>
        <p:nvPicPr>
          <p:cNvPr id="527" name="Google Shape;52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750" y="1189600"/>
            <a:ext cx="4779549" cy="362957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3"/>
          <p:cNvSpPr txBox="1"/>
          <p:nvPr/>
        </p:nvSpPr>
        <p:spPr>
          <a:xfrm>
            <a:off x="7176300" y="4124925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4375600" y="35540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.034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4375600" y="2964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.036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4375600" y="23751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.038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4430850" y="16050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.039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Ventura-Bort et al., 2022?</a:t>
            </a:r>
            <a:endParaRPr/>
          </a:p>
        </p:txBody>
      </p:sp>
      <p:sp>
        <p:nvSpPr>
          <p:cNvPr id="538" name="Google Shape;538;p54"/>
          <p:cNvSpPr txBox="1"/>
          <p:nvPr>
            <p:ph idx="1" type="body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Picture Viewing Task (PPV) </a:t>
            </a:r>
            <a:endParaRPr sz="2500">
              <a:solidFill>
                <a:schemeClr val="accen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Passive Sound Listening (PSL)</a:t>
            </a:r>
            <a:endParaRPr sz="2500">
              <a:solidFill>
                <a:schemeClr val="accent2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Imagery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5539725" y="2409425"/>
            <a:ext cx="879000" cy="207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4"/>
          <p:cNvSpPr/>
          <p:nvPr/>
        </p:nvSpPr>
        <p:spPr>
          <a:xfrm>
            <a:off x="5539725" y="2817975"/>
            <a:ext cx="879000" cy="207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75" y="22267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38" y="1629250"/>
            <a:ext cx="780175" cy="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/>
          <p:nvPr>
            <p:ph idx="1" type="body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de" sz="2500">
                <a:solidFill>
                  <a:schemeClr val="dk1"/>
                </a:solidFill>
              </a:rPr>
              <a:t>Passive Picture Viewing Task (PPV)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Sound Listening (PSL)</a:t>
            </a:r>
            <a:endParaRPr sz="2500">
              <a:solidFill>
                <a:schemeClr val="accent1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Imagery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38" y="2616725"/>
            <a:ext cx="780175" cy="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/>
          <p:nvPr/>
        </p:nvSpPr>
        <p:spPr>
          <a:xfrm>
            <a:off x="559375" y="3618775"/>
            <a:ext cx="38358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de"/>
              <a:t>effect found for the AK model, not invAK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Summary of Startle</a:t>
            </a:r>
            <a:endParaRPr/>
          </a:p>
        </p:txBody>
      </p:sp>
      <p:sp>
        <p:nvSpPr>
          <p:cNvPr id="551" name="Google Shape;551;p55"/>
          <p:cNvSpPr txBox="1"/>
          <p:nvPr>
            <p:ph idx="1" type="body"/>
          </p:nvPr>
        </p:nvSpPr>
        <p:spPr>
          <a:xfrm>
            <a:off x="311700" y="1093225"/>
            <a:ext cx="85206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B5394"/>
                </a:solidFill>
              </a:rPr>
              <a:t>The less pleasant an event is (presumably higher Startle responses), the less similar it becomes to similarly rated events. </a:t>
            </a:r>
            <a:endParaRPr b="1">
              <a:solidFill>
                <a:srgbClr val="0B5394"/>
              </a:solidFill>
            </a:endParaRPr>
          </a:p>
          <a:p>
            <a:pPr indent="-32470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This pattern is however not replicated in Ventura-Bort et al., 2022.</a:t>
            </a:r>
            <a:endParaRPr/>
          </a:p>
          <a:p>
            <a:pPr indent="-32470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The Startle is not indicative of the level of valence experienced in a particular event</a:t>
            </a:r>
            <a:endParaRPr/>
          </a:p>
          <a:p>
            <a:pPr indent="-32470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The physiological reactivity is not dependent on the category assigned to the particular event, but more strongly dependent on context and individual factors. </a:t>
            </a:r>
            <a:endParaRPr/>
          </a:p>
        </p:txBody>
      </p:sp>
      <p:sp>
        <p:nvSpPr>
          <p:cNvPr id="552" name="Google Shape;552;p55"/>
          <p:cNvSpPr txBox="1"/>
          <p:nvPr/>
        </p:nvSpPr>
        <p:spPr>
          <a:xfrm>
            <a:off x="286350" y="2853800"/>
            <a:ext cx="85713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rgbClr val="351C75"/>
                </a:solidFill>
              </a:rPr>
              <a:t>Are reactions to pleasant events similar to each other and different to other less pleasant events?</a:t>
            </a:r>
            <a:endParaRPr b="1" sz="1800">
              <a:solidFill>
                <a:srgbClr val="351C75"/>
              </a:solidFill>
            </a:endParaRPr>
          </a:p>
          <a:p>
            <a:pPr indent="-32470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Bottom effects? Trials evoking little or no responses are similar to each other due to that condition. But the lack of a response should not be an indicative of the degree of a category. </a:t>
            </a:r>
            <a:endParaRPr>
              <a:solidFill>
                <a:schemeClr val="dk2"/>
              </a:solidFill>
            </a:endParaRPr>
          </a:p>
          <a:p>
            <a:pPr indent="-32470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Additional test to check for the robustness of the results: </a:t>
            </a:r>
            <a:endParaRPr>
              <a:solidFill>
                <a:schemeClr val="dk2"/>
              </a:solidFill>
            </a:endParaRPr>
          </a:p>
          <a:p>
            <a:pPr indent="-32470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Test with further datasets with passive picture viewing tasks.</a:t>
            </a:r>
            <a:endParaRPr>
              <a:solidFill>
                <a:schemeClr val="dk2"/>
              </a:solidFill>
            </a:endParaRPr>
          </a:p>
          <a:p>
            <a:pPr indent="-324707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Split the data set in 2/3 subsets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/>
        </p:nvSpPr>
        <p:spPr>
          <a:xfrm>
            <a:off x="18630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Imagery Ventura-Bort et al.,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580035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PPV Ventura-Bort et al.,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633475" y="2969375"/>
            <a:ext cx="2084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PSL Ventura-Bort et al., 2022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770400" y="1285350"/>
            <a:ext cx="3344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56"/>
          <p:cNvCxnSpPr/>
          <p:nvPr/>
        </p:nvCxnSpPr>
        <p:spPr>
          <a:xfrm flipH="1" rot="10800000">
            <a:off x="2764088" y="1438950"/>
            <a:ext cx="6300" cy="251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56"/>
          <p:cNvSpPr txBox="1"/>
          <p:nvPr>
            <p:ph type="title"/>
          </p:nvPr>
        </p:nvSpPr>
        <p:spPr>
          <a:xfrm rot="-5400000">
            <a:off x="-2190750" y="2155050"/>
            <a:ext cx="51792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/>
              <a:t>Comparison across data sets and tasks</a:t>
            </a:r>
            <a:endParaRPr sz="2220"/>
          </a:p>
        </p:txBody>
      </p:sp>
      <p:sp>
        <p:nvSpPr>
          <p:cNvPr id="563" name="Google Shape;563;p56"/>
          <p:cNvSpPr txBox="1"/>
          <p:nvPr/>
        </p:nvSpPr>
        <p:spPr>
          <a:xfrm>
            <a:off x="4079900" y="13835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non-similar patterns across tasks and samples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6"/>
          <p:cNvPicPr preferRelativeResize="0"/>
          <p:nvPr/>
        </p:nvPicPr>
        <p:blipFill rotWithShape="1">
          <a:blip r:embed="rId3">
            <a:alphaModFix/>
          </a:blip>
          <a:srcRect b="3511" l="20243" r="18239" t="0"/>
          <a:stretch/>
        </p:blipFill>
        <p:spPr>
          <a:xfrm>
            <a:off x="797700" y="3275440"/>
            <a:ext cx="1811524" cy="202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3350" y="855300"/>
            <a:ext cx="2391000" cy="170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285179">
            <a:off x="4097605" y="3027695"/>
            <a:ext cx="2562539" cy="13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6"/>
          <p:cNvPicPr preferRelativeResize="0"/>
          <p:nvPr/>
        </p:nvPicPr>
        <p:blipFill rotWithShape="1">
          <a:blip r:embed="rId6">
            <a:alphaModFix/>
          </a:blip>
          <a:srcRect b="0" l="17618" r="20449" t="0"/>
          <a:stretch/>
        </p:blipFill>
        <p:spPr>
          <a:xfrm>
            <a:off x="797700" y="855300"/>
            <a:ext cx="1480762" cy="17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2118875" y="1983630"/>
            <a:ext cx="2714476" cy="14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56"/>
          <p:cNvCxnSpPr/>
          <p:nvPr/>
        </p:nvCxnSpPr>
        <p:spPr>
          <a:xfrm flipH="1" rot="10800000">
            <a:off x="2757300" y="1978450"/>
            <a:ext cx="3690900" cy="273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0" name="Google Shape;570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06737" y="236373"/>
            <a:ext cx="1898325" cy="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 b="0" l="17732" r="16955" t="0"/>
          <a:stretch/>
        </p:blipFill>
        <p:spPr>
          <a:xfrm>
            <a:off x="2229380" y="716113"/>
            <a:ext cx="1809746" cy="19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 rotWithShape="1">
          <a:blip r:embed="rId4">
            <a:alphaModFix/>
          </a:blip>
          <a:srcRect b="0" l="15389" r="10616" t="0"/>
          <a:stretch/>
        </p:blipFill>
        <p:spPr>
          <a:xfrm>
            <a:off x="2153075" y="3102189"/>
            <a:ext cx="1809750" cy="17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7"/>
          <p:cNvPicPr preferRelativeResize="0"/>
          <p:nvPr/>
        </p:nvPicPr>
        <p:blipFill rotWithShape="1">
          <a:blip r:embed="rId5">
            <a:alphaModFix/>
          </a:blip>
          <a:srcRect b="37792" l="1322" r="0" t="27623"/>
          <a:stretch/>
        </p:blipFill>
        <p:spPr>
          <a:xfrm>
            <a:off x="3855848" y="3529100"/>
            <a:ext cx="3100400" cy="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7"/>
          <p:cNvPicPr preferRelativeResize="0"/>
          <p:nvPr/>
        </p:nvPicPr>
        <p:blipFill rotWithShape="1">
          <a:blip r:embed="rId5">
            <a:alphaModFix/>
          </a:blip>
          <a:srcRect b="71630" l="0" r="0" t="0"/>
          <a:stretch/>
        </p:blipFill>
        <p:spPr>
          <a:xfrm>
            <a:off x="3935688" y="1268648"/>
            <a:ext cx="2940726" cy="59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7"/>
          <p:cNvPicPr preferRelativeResize="0"/>
          <p:nvPr/>
        </p:nvPicPr>
        <p:blipFill rotWithShape="1">
          <a:blip r:embed="rId6">
            <a:alphaModFix/>
          </a:blip>
          <a:srcRect b="3511" l="19007" r="18241" t="0"/>
          <a:stretch/>
        </p:blipFill>
        <p:spPr>
          <a:xfrm>
            <a:off x="102750" y="1801650"/>
            <a:ext cx="2126625" cy="23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7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(PPV)</a:t>
            </a:r>
            <a:endParaRPr/>
          </a:p>
        </p:txBody>
      </p:sp>
      <p:pic>
        <p:nvPicPr>
          <p:cNvPr id="581" name="Google Shape;581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7099" y="932700"/>
            <a:ext cx="1994849" cy="14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56250" y="3307548"/>
            <a:ext cx="2158299" cy="15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7"/>
          <p:cNvSpPr txBox="1"/>
          <p:nvPr/>
        </p:nvSpPr>
        <p:spPr>
          <a:xfrm>
            <a:off x="4703438" y="525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7211875" y="525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b="4378" l="0" r="51507" t="0"/>
          <a:stretch/>
        </p:blipFill>
        <p:spPr>
          <a:xfrm>
            <a:off x="2128850" y="2912575"/>
            <a:ext cx="1583901" cy="22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3">
            <a:alphaModFix/>
          </a:blip>
          <a:srcRect b="20088" l="49049" r="0" t="0"/>
          <a:stretch/>
        </p:blipFill>
        <p:spPr>
          <a:xfrm>
            <a:off x="2023425" y="836650"/>
            <a:ext cx="1794751" cy="2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8"/>
          <p:cNvPicPr preferRelativeResize="0"/>
          <p:nvPr/>
        </p:nvPicPr>
        <p:blipFill rotWithShape="1">
          <a:blip r:embed="rId4">
            <a:alphaModFix/>
          </a:blip>
          <a:srcRect b="3511" l="18173" r="18237" t="0"/>
          <a:stretch/>
        </p:blipFill>
        <p:spPr>
          <a:xfrm>
            <a:off x="0" y="1753100"/>
            <a:ext cx="2154949" cy="23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8"/>
          <p:cNvPicPr preferRelativeResize="0"/>
          <p:nvPr/>
        </p:nvPicPr>
        <p:blipFill rotWithShape="1">
          <a:blip r:embed="rId5">
            <a:alphaModFix/>
          </a:blip>
          <a:srcRect b="51037" l="1468" r="0" t="0"/>
          <a:stretch/>
        </p:blipFill>
        <p:spPr>
          <a:xfrm>
            <a:off x="3818175" y="3316074"/>
            <a:ext cx="3152876" cy="11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 b="0" l="2638" r="0" t="47393"/>
          <a:stretch/>
        </p:blipFill>
        <p:spPr>
          <a:xfrm>
            <a:off x="3882990" y="1293350"/>
            <a:ext cx="2899445" cy="11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8"/>
          <p:cNvSpPr txBox="1"/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Regression NN and AK Models: Passive Picture Viewing (PPV)</a:t>
            </a: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 rotWithShape="1">
          <a:blip r:embed="rId6">
            <a:alphaModFix/>
          </a:blip>
          <a:srcRect b="0" l="50288" r="0" t="0"/>
          <a:stretch/>
        </p:blipFill>
        <p:spPr>
          <a:xfrm>
            <a:off x="7076475" y="1004025"/>
            <a:ext cx="1458401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8"/>
          <p:cNvPicPr preferRelativeResize="0"/>
          <p:nvPr/>
        </p:nvPicPr>
        <p:blipFill rotWithShape="1">
          <a:blip r:embed="rId6">
            <a:alphaModFix/>
          </a:blip>
          <a:srcRect b="0" l="0" r="49670" t="0"/>
          <a:stretch/>
        </p:blipFill>
        <p:spPr>
          <a:xfrm>
            <a:off x="7123125" y="3156350"/>
            <a:ext cx="1365101" cy="19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 txBox="1"/>
          <p:nvPr/>
        </p:nvSpPr>
        <p:spPr>
          <a:xfrm>
            <a:off x="4672513" y="57185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8"/>
          <p:cNvSpPr txBox="1"/>
          <p:nvPr/>
        </p:nvSpPr>
        <p:spPr>
          <a:xfrm>
            <a:off x="6848350" y="57185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/>
          <p:nvPr>
            <p:ph type="title"/>
          </p:nvPr>
        </p:nvSpPr>
        <p:spPr>
          <a:xfrm>
            <a:off x="219550" y="6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the AK model is NOT related to STR response pattern beyond other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604" name="Google Shape;60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75" y="1257325"/>
            <a:ext cx="4545999" cy="32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9"/>
          <p:cNvSpPr txBox="1"/>
          <p:nvPr/>
        </p:nvSpPr>
        <p:spPr>
          <a:xfrm>
            <a:off x="5347650" y="41037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&gt; .6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9"/>
          <p:cNvSpPr txBox="1"/>
          <p:nvPr/>
        </p:nvSpPr>
        <p:spPr>
          <a:xfrm>
            <a:off x="3981125" y="35385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9"/>
          <p:cNvSpPr txBox="1"/>
          <p:nvPr/>
        </p:nvSpPr>
        <p:spPr>
          <a:xfrm>
            <a:off x="4036375" y="29490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3981125" y="23596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9"/>
          <p:cNvSpPr txBox="1"/>
          <p:nvPr/>
        </p:nvSpPr>
        <p:spPr>
          <a:xfrm>
            <a:off x="4036375" y="1589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.005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(PSL)</a:t>
            </a:r>
            <a:endParaRPr/>
          </a:p>
        </p:txBody>
      </p:sp>
      <p:pic>
        <p:nvPicPr>
          <p:cNvPr id="615" name="Google Shape;615;p60"/>
          <p:cNvPicPr preferRelativeResize="0"/>
          <p:nvPr/>
        </p:nvPicPr>
        <p:blipFill rotWithShape="1">
          <a:blip r:embed="rId3">
            <a:alphaModFix/>
          </a:blip>
          <a:srcRect b="0" l="19302" r="0" t="0"/>
          <a:stretch/>
        </p:blipFill>
        <p:spPr>
          <a:xfrm>
            <a:off x="-1" y="1787750"/>
            <a:ext cx="2956750" cy="26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0"/>
          <p:cNvPicPr preferRelativeResize="0"/>
          <p:nvPr/>
        </p:nvPicPr>
        <p:blipFill rotWithShape="1">
          <a:blip r:embed="rId4">
            <a:alphaModFix/>
          </a:blip>
          <a:srcRect b="0" l="20127" r="14138" t="0"/>
          <a:stretch/>
        </p:blipFill>
        <p:spPr>
          <a:xfrm>
            <a:off x="2262600" y="985225"/>
            <a:ext cx="1979225" cy="2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0"/>
          <p:cNvPicPr preferRelativeResize="0"/>
          <p:nvPr/>
        </p:nvPicPr>
        <p:blipFill rotWithShape="1">
          <a:blip r:embed="rId5">
            <a:alphaModFix/>
          </a:blip>
          <a:srcRect b="0" l="16251" r="10929" t="0"/>
          <a:stretch/>
        </p:blipFill>
        <p:spPr>
          <a:xfrm>
            <a:off x="2233640" y="3135925"/>
            <a:ext cx="2037148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0"/>
          <p:cNvPicPr preferRelativeResize="0"/>
          <p:nvPr/>
        </p:nvPicPr>
        <p:blipFill rotWithShape="1">
          <a:blip r:embed="rId6">
            <a:alphaModFix/>
          </a:blip>
          <a:srcRect b="66974" l="0" r="0" t="0"/>
          <a:stretch/>
        </p:blipFill>
        <p:spPr>
          <a:xfrm>
            <a:off x="3997125" y="1468825"/>
            <a:ext cx="3283674" cy="7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 rotWithShape="1">
          <a:blip r:embed="rId6">
            <a:alphaModFix/>
          </a:blip>
          <a:srcRect b="35809" l="0" r="0" t="26674"/>
          <a:stretch/>
        </p:blipFill>
        <p:spPr>
          <a:xfrm>
            <a:off x="3997113" y="3722948"/>
            <a:ext cx="3075875" cy="8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3625" y="1209550"/>
            <a:ext cx="1810375" cy="12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8663" y="3365175"/>
            <a:ext cx="1904676" cy="1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4866238" y="69130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0"/>
          <p:cNvSpPr txBox="1"/>
          <p:nvPr/>
        </p:nvSpPr>
        <p:spPr>
          <a:xfrm>
            <a:off x="7188675" y="6913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/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Regression NN and AK Models: Passive Sound Listening (PSL)</a:t>
            </a:r>
            <a:endParaRPr/>
          </a:p>
        </p:txBody>
      </p:sp>
      <p:pic>
        <p:nvPicPr>
          <p:cNvPr id="629" name="Google Shape;629;p61"/>
          <p:cNvPicPr preferRelativeResize="0"/>
          <p:nvPr/>
        </p:nvPicPr>
        <p:blipFill rotWithShape="1">
          <a:blip r:embed="rId3">
            <a:alphaModFix/>
          </a:blip>
          <a:srcRect b="0" l="0" r="50213" t="1970"/>
          <a:stretch/>
        </p:blipFill>
        <p:spPr>
          <a:xfrm>
            <a:off x="2410737" y="2719225"/>
            <a:ext cx="1723677" cy="24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1"/>
          <p:cNvPicPr preferRelativeResize="0"/>
          <p:nvPr/>
        </p:nvPicPr>
        <p:blipFill rotWithShape="1">
          <a:blip r:embed="rId3">
            <a:alphaModFix/>
          </a:blip>
          <a:srcRect b="21463" l="49091" r="0" t="0"/>
          <a:stretch/>
        </p:blipFill>
        <p:spPr>
          <a:xfrm>
            <a:off x="2460925" y="612600"/>
            <a:ext cx="1778001" cy="19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1"/>
          <p:cNvPicPr preferRelativeResize="0"/>
          <p:nvPr/>
        </p:nvPicPr>
        <p:blipFill rotWithShape="1">
          <a:blip r:embed="rId4">
            <a:alphaModFix/>
          </a:blip>
          <a:srcRect b="0" l="19301" r="19209" t="0"/>
          <a:stretch/>
        </p:blipFill>
        <p:spPr>
          <a:xfrm>
            <a:off x="0" y="1787750"/>
            <a:ext cx="2252951" cy="26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1"/>
          <p:cNvPicPr preferRelativeResize="0"/>
          <p:nvPr/>
        </p:nvPicPr>
        <p:blipFill rotWithShape="1">
          <a:blip r:embed="rId5">
            <a:alphaModFix/>
          </a:blip>
          <a:srcRect b="0" l="0" r="0" t="49459"/>
          <a:stretch/>
        </p:blipFill>
        <p:spPr>
          <a:xfrm>
            <a:off x="4362338" y="1182438"/>
            <a:ext cx="3084252" cy="111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1"/>
          <p:cNvPicPr preferRelativeResize="0"/>
          <p:nvPr/>
        </p:nvPicPr>
        <p:blipFill rotWithShape="1">
          <a:blip r:embed="rId5">
            <a:alphaModFix/>
          </a:blip>
          <a:srcRect b="52676" l="0" r="0" t="0"/>
          <a:stretch/>
        </p:blipFill>
        <p:spPr>
          <a:xfrm>
            <a:off x="4333550" y="3262825"/>
            <a:ext cx="3084252" cy="10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1"/>
          <p:cNvPicPr preferRelativeResize="0"/>
          <p:nvPr/>
        </p:nvPicPr>
        <p:blipFill rotWithShape="1">
          <a:blip r:embed="rId6">
            <a:alphaModFix/>
          </a:blip>
          <a:srcRect b="0" l="0" r="48896" t="0"/>
          <a:stretch/>
        </p:blipFill>
        <p:spPr>
          <a:xfrm>
            <a:off x="7570000" y="3063233"/>
            <a:ext cx="1450351" cy="202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1"/>
          <p:cNvPicPr preferRelativeResize="0"/>
          <p:nvPr/>
        </p:nvPicPr>
        <p:blipFill rotWithShape="1">
          <a:blip r:embed="rId6">
            <a:alphaModFix/>
          </a:blip>
          <a:srcRect b="0" l="50288" r="0" t="0"/>
          <a:stretch/>
        </p:blipFill>
        <p:spPr>
          <a:xfrm>
            <a:off x="7570000" y="839775"/>
            <a:ext cx="1363525" cy="19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hark with its mouth open&#10;&#10;Description automatically generated"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84" y="3132024"/>
            <a:ext cx="1541416" cy="11560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doctor giving a child a shot&#10;&#10;Description automatically generated"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9367" y="722539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lose-up of a child's face&#10;&#10;Description automatically generated"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6733" y="143490"/>
            <a:ext cx="1541417" cy="115606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eating food outside at night&#10;&#10;Description automatically generated" id="99" name="Google Shape;9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6735" y="3154679"/>
            <a:ext cx="1481002" cy="111075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young girls laughing&#10;&#10;Description automatically generated" id="100" name="Google Shape;1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4570" y="1768384"/>
            <a:ext cx="1848395" cy="1386296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hild sailing on a small sailboat&#10;&#10;Description automatically generated" id="101" name="Google Shape;10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1881" y="1519781"/>
            <a:ext cx="2024743" cy="1518557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group of football players celebrating&#10;&#10;Description automatically generated" id="102" name="Google Shape;10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05199" y="143491"/>
            <a:ext cx="1784168" cy="133812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men walking&#10;&#10;Description automatically generated" id="103" name="Google Shape;103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36323" y="1637348"/>
            <a:ext cx="2300694" cy="1725521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bird sitting on a wood post&#10;&#10;Description automatically generated" id="104" name="Google Shape;104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05516" y="77152"/>
            <a:ext cx="1578872" cy="210516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stone building with a door&#10;&#10;Description automatically generated" id="105" name="Google Shape;105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56869" y="3570446"/>
            <a:ext cx="1953713" cy="146528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108584" y="349431"/>
            <a:ext cx="8496300" cy="923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Events are grouped based on their similarities in the construct </a:t>
            </a:r>
            <a:r>
              <a:rPr b="1" i="0" lang="de" sz="3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Arousal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/>
          <p:nvPr>
            <p:ph type="title"/>
          </p:nvPr>
        </p:nvSpPr>
        <p:spPr>
          <a:xfrm>
            <a:off x="311700" y="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the AK model is  related to STR response pattern beyond other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641" name="Google Shape;64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75" y="1284300"/>
            <a:ext cx="4789025" cy="34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2"/>
          <p:cNvSpPr txBox="1"/>
          <p:nvPr/>
        </p:nvSpPr>
        <p:spPr>
          <a:xfrm>
            <a:off x="5006100" y="39951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&lt;.04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2"/>
          <p:cNvSpPr txBox="1"/>
          <p:nvPr/>
        </p:nvSpPr>
        <p:spPr>
          <a:xfrm>
            <a:off x="3981125" y="35385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4036375" y="29490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.03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3981125" y="23596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.02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2"/>
          <p:cNvSpPr txBox="1"/>
          <p:nvPr/>
        </p:nvSpPr>
        <p:spPr>
          <a:xfrm>
            <a:off x="4036375" y="1589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.03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Imagery</a:t>
            </a:r>
            <a:endParaRPr/>
          </a:p>
        </p:txBody>
      </p:sp>
      <p:pic>
        <p:nvPicPr>
          <p:cNvPr id="652" name="Google Shape;652;p63"/>
          <p:cNvPicPr preferRelativeResize="0"/>
          <p:nvPr/>
        </p:nvPicPr>
        <p:blipFill rotWithShape="1">
          <a:blip r:embed="rId3">
            <a:alphaModFix/>
          </a:blip>
          <a:srcRect b="0" l="17618" r="20449" t="0"/>
          <a:stretch/>
        </p:blipFill>
        <p:spPr>
          <a:xfrm>
            <a:off x="60125" y="1855700"/>
            <a:ext cx="1875350" cy="21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3"/>
          <p:cNvPicPr preferRelativeResize="0"/>
          <p:nvPr/>
        </p:nvPicPr>
        <p:blipFill rotWithShape="1">
          <a:blip r:embed="rId4">
            <a:alphaModFix/>
          </a:blip>
          <a:srcRect b="2333" l="15983" r="17193" t="0"/>
          <a:stretch/>
        </p:blipFill>
        <p:spPr>
          <a:xfrm>
            <a:off x="1749863" y="738700"/>
            <a:ext cx="2103000" cy="21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5">
            <a:alphaModFix/>
          </a:blip>
          <a:srcRect b="0" l="17585" r="10693" t="0"/>
          <a:stretch/>
        </p:blipFill>
        <p:spPr>
          <a:xfrm>
            <a:off x="1794600" y="2934325"/>
            <a:ext cx="2218067" cy="22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6">
            <a:alphaModFix/>
          </a:blip>
          <a:srcRect b="69094" l="0" r="0" t="0"/>
          <a:stretch/>
        </p:blipFill>
        <p:spPr>
          <a:xfrm>
            <a:off x="3713573" y="1469325"/>
            <a:ext cx="3326679" cy="7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 b="35155" l="0" r="0" t="30242"/>
          <a:stretch/>
        </p:blipFill>
        <p:spPr>
          <a:xfrm>
            <a:off x="3891318" y="3720412"/>
            <a:ext cx="2971194" cy="7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3"/>
          <p:cNvSpPr txBox="1"/>
          <p:nvPr/>
        </p:nvSpPr>
        <p:spPr>
          <a:xfrm>
            <a:off x="4479463" y="7067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3"/>
          <p:cNvSpPr txBox="1"/>
          <p:nvPr/>
        </p:nvSpPr>
        <p:spPr>
          <a:xfrm>
            <a:off x="6972100" y="7067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1475" y="1124063"/>
            <a:ext cx="2146425" cy="15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2100" y="3371250"/>
            <a:ext cx="2005799" cy="143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/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AK Models: Imagery</a:t>
            </a:r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 b="0" l="0" r="0" t="44271"/>
          <a:stretch/>
        </p:blipFill>
        <p:spPr>
          <a:xfrm>
            <a:off x="3836700" y="1096850"/>
            <a:ext cx="2921601" cy="11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4"/>
          <p:cNvPicPr preferRelativeResize="0"/>
          <p:nvPr/>
        </p:nvPicPr>
        <p:blipFill rotWithShape="1">
          <a:blip r:embed="rId3">
            <a:alphaModFix/>
          </a:blip>
          <a:srcRect b="52102" l="0" r="0" t="0"/>
          <a:stretch/>
        </p:blipFill>
        <p:spPr>
          <a:xfrm>
            <a:off x="3903613" y="3183298"/>
            <a:ext cx="3038925" cy="10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4"/>
          <p:cNvPicPr preferRelativeResize="0"/>
          <p:nvPr/>
        </p:nvPicPr>
        <p:blipFill rotWithShape="1">
          <a:blip r:embed="rId4">
            <a:alphaModFix/>
          </a:blip>
          <a:srcRect b="0" l="0" r="52550" t="2190"/>
          <a:stretch/>
        </p:blipFill>
        <p:spPr>
          <a:xfrm>
            <a:off x="2246812" y="2705050"/>
            <a:ext cx="1535144" cy="2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4"/>
          <p:cNvPicPr preferRelativeResize="0"/>
          <p:nvPr/>
        </p:nvPicPr>
        <p:blipFill rotWithShape="1">
          <a:blip r:embed="rId4">
            <a:alphaModFix/>
          </a:blip>
          <a:srcRect b="0" l="49655" r="0" t="0"/>
          <a:stretch/>
        </p:blipFill>
        <p:spPr>
          <a:xfrm>
            <a:off x="2192075" y="602450"/>
            <a:ext cx="1644626" cy="23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4"/>
          <p:cNvPicPr preferRelativeResize="0"/>
          <p:nvPr/>
        </p:nvPicPr>
        <p:blipFill rotWithShape="1">
          <a:blip r:embed="rId5">
            <a:alphaModFix/>
          </a:blip>
          <a:srcRect b="0" l="17618" r="20449" t="0"/>
          <a:stretch/>
        </p:blipFill>
        <p:spPr>
          <a:xfrm>
            <a:off x="53800" y="1680925"/>
            <a:ext cx="1959824" cy="22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4"/>
          <p:cNvSpPr txBox="1"/>
          <p:nvPr/>
        </p:nvSpPr>
        <p:spPr>
          <a:xfrm>
            <a:off x="4479463" y="7067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4"/>
          <p:cNvSpPr txBox="1"/>
          <p:nvPr/>
        </p:nvSpPr>
        <p:spPr>
          <a:xfrm>
            <a:off x="6972100" y="7067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64"/>
          <p:cNvPicPr preferRelativeResize="0"/>
          <p:nvPr/>
        </p:nvPicPr>
        <p:blipFill rotWithShape="1">
          <a:blip r:embed="rId6">
            <a:alphaModFix/>
          </a:blip>
          <a:srcRect b="0" l="50376" r="0" t="0"/>
          <a:stretch/>
        </p:blipFill>
        <p:spPr>
          <a:xfrm>
            <a:off x="7377585" y="985225"/>
            <a:ext cx="1194826" cy="17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4"/>
          <p:cNvPicPr preferRelativeResize="0"/>
          <p:nvPr/>
        </p:nvPicPr>
        <p:blipFill rotWithShape="1">
          <a:blip r:embed="rId6">
            <a:alphaModFix/>
          </a:blip>
          <a:srcRect b="0" l="0" r="50019" t="0"/>
          <a:stretch/>
        </p:blipFill>
        <p:spPr>
          <a:xfrm>
            <a:off x="7285278" y="2935800"/>
            <a:ext cx="1379435" cy="19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/>
          <p:nvPr>
            <p:ph type="title"/>
          </p:nvPr>
        </p:nvSpPr>
        <p:spPr>
          <a:xfrm>
            <a:off x="311700" y="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AK model is NOT related to STR response pattern beyond other models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6093375" y="44016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&gt;.3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75" y="1565350"/>
            <a:ext cx="5354449" cy="33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5"/>
          <p:cNvSpPr txBox="1"/>
          <p:nvPr/>
        </p:nvSpPr>
        <p:spPr>
          <a:xfrm>
            <a:off x="4847750" y="36322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4903000" y="30427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>
            <a:off x="4847750" y="24533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4903000" y="16832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/>
          <p:nvPr>
            <p:ph type="ctrTitle"/>
          </p:nvPr>
        </p:nvSpPr>
        <p:spPr>
          <a:xfrm>
            <a:off x="311696" y="866545"/>
            <a:ext cx="8520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Every </a:t>
            </a:r>
            <a:r>
              <a:rPr lang="de"/>
              <a:t>exciting</a:t>
            </a:r>
            <a:r>
              <a:rPr lang="de"/>
              <a:t> events is different... and every unpleasant too!</a:t>
            </a:r>
            <a:endParaRPr/>
          </a:p>
        </p:txBody>
      </p:sp>
      <p:sp>
        <p:nvSpPr>
          <p:cNvPr id="691" name="Google Shape;691;p66"/>
          <p:cNvSpPr txBox="1"/>
          <p:nvPr>
            <p:ph idx="1" type="subTitle"/>
          </p:nvPr>
        </p:nvSpPr>
        <p:spPr>
          <a:xfrm>
            <a:off x="261694" y="305558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de"/>
              <a:t>Variable Physiological Responses to Affective Material Beyond Valence and Arousal Dimensions</a:t>
            </a:r>
            <a:endParaRPr/>
          </a:p>
        </p:txBody>
      </p:sp>
      <p:sp>
        <p:nvSpPr>
          <p:cNvPr id="692" name="Google Shape;692;p66"/>
          <p:cNvSpPr/>
          <p:nvPr/>
        </p:nvSpPr>
        <p:spPr>
          <a:xfrm>
            <a:off x="1372250" y="3898474"/>
            <a:ext cx="6925500" cy="91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de" sz="17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alternative: “All non-arousing events are alike; each arousing event is arousing in its own way”</a:t>
            </a:r>
            <a:endParaRPr b="0" i="0" sz="17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6"/>
          <p:cNvSpPr txBox="1"/>
          <p:nvPr>
            <p:ph idx="4294967295" type="title"/>
          </p:nvPr>
        </p:nvSpPr>
        <p:spPr>
          <a:xfrm>
            <a:off x="0" y="134925"/>
            <a:ext cx="9144000" cy="572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de">
                <a:solidFill>
                  <a:schemeClr val="lt1"/>
                </a:solidFill>
              </a:rPr>
              <a:t>take home message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*** END</a:t>
            </a:r>
            <a:endParaRPr/>
          </a:p>
        </p:txBody>
      </p:sp>
      <p:sp>
        <p:nvSpPr>
          <p:cNvPr id="699" name="Google Shape;69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05" name="Google Shape;70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Passive Picture Viewing (PPV)</a:t>
            </a:r>
            <a:endParaRPr/>
          </a:p>
        </p:txBody>
      </p:sp>
      <p:pic>
        <p:nvPicPr>
          <p:cNvPr id="711" name="Google Shape;7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3093973"/>
            <a:ext cx="238470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6296" y="1240700"/>
            <a:ext cx="2236923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6300" y="3279525"/>
            <a:ext cx="2236927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9"/>
          <p:cNvPicPr preferRelativeResize="0"/>
          <p:nvPr/>
        </p:nvPicPr>
        <p:blipFill rotWithShape="1">
          <a:blip r:embed="rId6">
            <a:alphaModFix/>
          </a:blip>
          <a:srcRect b="0" l="0" r="0" t="44360"/>
          <a:stretch/>
        </p:blipFill>
        <p:spPr>
          <a:xfrm>
            <a:off x="4547512" y="1140247"/>
            <a:ext cx="4525974" cy="17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9"/>
          <p:cNvPicPr preferRelativeResize="0"/>
          <p:nvPr/>
        </p:nvPicPr>
        <p:blipFill rotWithShape="1">
          <a:blip r:embed="rId7">
            <a:alphaModFix/>
          </a:blip>
          <a:srcRect b="0" l="0" r="0" t="49632"/>
          <a:stretch/>
        </p:blipFill>
        <p:spPr>
          <a:xfrm>
            <a:off x="4580675" y="3295125"/>
            <a:ext cx="4354550" cy="15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975" y="1485687"/>
            <a:ext cx="2485076" cy="1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0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22" name="Google Shape;722;p70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pic>
        <p:nvPicPr>
          <p:cNvPr id="723" name="Google Shape;7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675" y="1996100"/>
            <a:ext cx="2962374" cy="21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0"/>
          <p:cNvPicPr preferRelativeResize="0"/>
          <p:nvPr/>
        </p:nvPicPr>
        <p:blipFill rotWithShape="1">
          <a:blip r:embed="rId4">
            <a:alphaModFix/>
          </a:blip>
          <a:srcRect b="0" l="0" r="49854" t="0"/>
          <a:stretch/>
        </p:blipFill>
        <p:spPr>
          <a:xfrm>
            <a:off x="6107975" y="1612875"/>
            <a:ext cx="2419899" cy="34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0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000" y="2131400"/>
            <a:ext cx="2272476" cy="16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1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32" name="Google Shape;732;p71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pic>
        <p:nvPicPr>
          <p:cNvPr id="733" name="Google Shape;7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600" y="1658000"/>
            <a:ext cx="2653348" cy="18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950" y="1896150"/>
            <a:ext cx="2653352" cy="189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5">
            <a:alphaModFix/>
          </a:blip>
          <a:srcRect b="0" l="0" r="49469" t="0"/>
          <a:stretch/>
        </p:blipFill>
        <p:spPr>
          <a:xfrm>
            <a:off x="6070650" y="930325"/>
            <a:ext cx="2761651" cy="39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1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Physiological reactivity and psychological constructs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52475"/>
            <a:ext cx="8520600" cy="15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>
                <a:latin typeface="Times New Roman"/>
                <a:ea typeface="Times New Roman"/>
                <a:cs typeface="Times New Roman"/>
                <a:sym typeface="Times New Roman"/>
              </a:rPr>
              <a:t>To assume that a physiological response is a correlate of a psychological construct implies that events that are similar in that construct will evoke similar responses. </a:t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0" y="3456150"/>
            <a:ext cx="9144000" cy="8889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95100" y="3510450"/>
            <a:ext cx="8037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two event are in psychological category, </a:t>
            </a:r>
            <a:br>
              <a:rPr b="1" lang="de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de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the evoked physiological response should be.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2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42" name="Google Shape;742;p72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743" name="Google Shape;743;p72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750" y="2191800"/>
            <a:ext cx="2964575" cy="21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3225" y="2266225"/>
            <a:ext cx="2508048" cy="1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2"/>
          <p:cNvPicPr preferRelativeResize="0"/>
          <p:nvPr/>
        </p:nvPicPr>
        <p:blipFill rotWithShape="1">
          <a:blip r:embed="rId5">
            <a:alphaModFix/>
          </a:blip>
          <a:srcRect b="0" l="0" r="49153" t="0"/>
          <a:stretch/>
        </p:blipFill>
        <p:spPr>
          <a:xfrm>
            <a:off x="6149587" y="1203725"/>
            <a:ext cx="2682775" cy="37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52" name="Google Shape;752;p73"/>
          <p:cNvSpPr txBox="1"/>
          <p:nvPr>
            <p:ph idx="1" type="body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pic>
        <p:nvPicPr>
          <p:cNvPr id="753" name="Google Shape;75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5" y="1784390"/>
            <a:ext cx="2761651" cy="197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4174" y="1784401"/>
            <a:ext cx="2819352" cy="201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3"/>
          <p:cNvPicPr preferRelativeResize="0"/>
          <p:nvPr/>
        </p:nvPicPr>
        <p:blipFill rotWithShape="1">
          <a:blip r:embed="rId5">
            <a:alphaModFix/>
          </a:blip>
          <a:srcRect b="0" l="0" r="50094" t="0"/>
          <a:stretch/>
        </p:blipFill>
        <p:spPr>
          <a:xfrm>
            <a:off x="6012950" y="894609"/>
            <a:ext cx="2819349" cy="403519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62" name="Google Shape;76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5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Koppold et al., 2023</a:t>
            </a:r>
            <a:endParaRPr/>
          </a:p>
        </p:txBody>
      </p:sp>
      <p:pic>
        <p:nvPicPr>
          <p:cNvPr id="768" name="Google Shape;76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1" y="2957300"/>
            <a:ext cx="2926026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4200" y="1026700"/>
            <a:ext cx="2382949" cy="17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9675" y="3093325"/>
            <a:ext cx="2748450" cy="19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6400" y="669950"/>
            <a:ext cx="3146499" cy="22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9625" y="3041674"/>
            <a:ext cx="2689751" cy="19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26700"/>
            <a:ext cx="3818123" cy="17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6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79" name="Google Shape;779;p76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80" name="Google Shape;780;p76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77613"/>
            <a:ext cx="3222001" cy="23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700" y="1937802"/>
            <a:ext cx="2682651" cy="19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6"/>
          <p:cNvPicPr preferRelativeResize="0"/>
          <p:nvPr/>
        </p:nvPicPr>
        <p:blipFill rotWithShape="1">
          <a:blip r:embed="rId5">
            <a:alphaModFix/>
          </a:blip>
          <a:srcRect b="0" l="0" r="49083" t="0"/>
          <a:stretch/>
        </p:blipFill>
        <p:spPr>
          <a:xfrm>
            <a:off x="6278595" y="1577075"/>
            <a:ext cx="2502431" cy="35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7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89" name="Google Shape;789;p77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790" name="Google Shape;790;p77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25" y="2091725"/>
            <a:ext cx="2887876" cy="20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8063" y="2018675"/>
            <a:ext cx="2929325" cy="20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7"/>
          <p:cNvPicPr preferRelativeResize="0"/>
          <p:nvPr/>
        </p:nvPicPr>
        <p:blipFill rotWithShape="1">
          <a:blip r:embed="rId5">
            <a:alphaModFix/>
          </a:blip>
          <a:srcRect b="0" l="0" r="49545" t="0"/>
          <a:stretch/>
        </p:blipFill>
        <p:spPr>
          <a:xfrm>
            <a:off x="6182987" y="1271372"/>
            <a:ext cx="2615975" cy="370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799" name="Google Shape;799;p78"/>
          <p:cNvSpPr txBox="1"/>
          <p:nvPr>
            <p:ph idx="1" type="body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00" name="Google Shape;800;p78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438" y="2212850"/>
            <a:ext cx="2665525" cy="19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25" y="1997525"/>
            <a:ext cx="3268450" cy="2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8"/>
          <p:cNvPicPr preferRelativeResize="0"/>
          <p:nvPr/>
        </p:nvPicPr>
        <p:blipFill rotWithShape="1">
          <a:blip r:embed="rId5">
            <a:alphaModFix/>
          </a:blip>
          <a:srcRect b="0" l="0" r="49703" t="0"/>
          <a:stretch/>
        </p:blipFill>
        <p:spPr>
          <a:xfrm>
            <a:off x="6380525" y="1129950"/>
            <a:ext cx="2551900" cy="36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9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PSL</a:t>
            </a:r>
            <a:endParaRPr/>
          </a:p>
        </p:txBody>
      </p:sp>
      <p:pic>
        <p:nvPicPr>
          <p:cNvPr id="809" name="Google Shape;809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" y="1921600"/>
            <a:ext cx="3150349" cy="2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7305" y="721325"/>
            <a:ext cx="3009901" cy="2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7588" y="3037750"/>
            <a:ext cx="2849324" cy="20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9"/>
          <p:cNvPicPr preferRelativeResize="0"/>
          <p:nvPr/>
        </p:nvPicPr>
        <p:blipFill rotWithShape="1">
          <a:blip r:embed="rId6">
            <a:alphaModFix/>
          </a:blip>
          <a:srcRect b="0" l="0" r="0" t="47597"/>
          <a:stretch/>
        </p:blipFill>
        <p:spPr>
          <a:xfrm>
            <a:off x="5306975" y="944975"/>
            <a:ext cx="3446174" cy="128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9"/>
          <p:cNvPicPr preferRelativeResize="0"/>
          <p:nvPr/>
        </p:nvPicPr>
        <p:blipFill rotWithShape="1">
          <a:blip r:embed="rId7">
            <a:alphaModFix/>
          </a:blip>
          <a:srcRect b="0" l="0" r="0" t="48347"/>
          <a:stretch/>
        </p:blipFill>
        <p:spPr>
          <a:xfrm>
            <a:off x="5594050" y="3250873"/>
            <a:ext cx="3192000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66200" y="681499"/>
            <a:ext cx="3150350" cy="140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0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</p:txBody>
      </p:sp>
      <p:sp>
        <p:nvSpPr>
          <p:cNvPr id="820" name="Google Shape;820;p80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821" name="Google Shape;821;p80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550" y="2025313"/>
            <a:ext cx="2291701" cy="1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8250" y="1970425"/>
            <a:ext cx="2673149" cy="19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0"/>
          <p:cNvPicPr preferRelativeResize="0"/>
          <p:nvPr/>
        </p:nvPicPr>
        <p:blipFill rotWithShape="1">
          <a:blip r:embed="rId5">
            <a:alphaModFix/>
          </a:blip>
          <a:srcRect b="0" l="0" r="49454" t="0"/>
          <a:stretch/>
        </p:blipFill>
        <p:spPr>
          <a:xfrm>
            <a:off x="6487949" y="1866225"/>
            <a:ext cx="1900524" cy="26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1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30" name="Google Shape;830;p81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31" name="Google Shape;831;p81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250" y="2281150"/>
            <a:ext cx="2480500" cy="1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5750" y="2193350"/>
            <a:ext cx="2726324" cy="19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1"/>
          <p:cNvPicPr preferRelativeResize="0"/>
          <p:nvPr/>
        </p:nvPicPr>
        <p:blipFill rotWithShape="1">
          <a:blip r:embed="rId5">
            <a:alphaModFix/>
          </a:blip>
          <a:srcRect b="0" l="0" r="49982" t="0"/>
          <a:stretch/>
        </p:blipFill>
        <p:spPr>
          <a:xfrm>
            <a:off x="6448574" y="2007950"/>
            <a:ext cx="2082373" cy="29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hark with its mouth open&#10;&#10;Description automatically generated"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8975" y="2296955"/>
            <a:ext cx="1011911" cy="75893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doctor giving a child a shot&#10;&#10;Description automatically generated" id="120" name="Google Shape;12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158" y="2757566"/>
            <a:ext cx="1011911" cy="75893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lose-up of a child's face&#10;&#10;Description automatically generated" id="121" name="Google Shape;12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7302" y="2207949"/>
            <a:ext cx="1011911" cy="75893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person eating food outside at night&#10;&#10;Description automatically generated" id="122" name="Google Shape;12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0104" y="2747714"/>
            <a:ext cx="972250" cy="729188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young girls laughing&#10;&#10;Description automatically generated" id="123" name="Google Shape;12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28481" y="2132378"/>
            <a:ext cx="1213436" cy="910078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hild sailing on a small sailboat&#10;&#10;Description automatically generated" id="124" name="Google Shape;12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7907" y="2790744"/>
            <a:ext cx="1329206" cy="996905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group of football players celebrating&#10;&#10;Description automatically generated" id="125" name="Google Shape;12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3066" y="2141487"/>
            <a:ext cx="1171273" cy="878454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couple of men walking&#10;&#10;Description automatically generated" id="126" name="Google Shape;12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2390" y="2719762"/>
            <a:ext cx="1510363" cy="1132772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bird sitting on a wood post&#10;&#10;Description automatically generated" id="127" name="Google Shape;127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39694" y="2036686"/>
            <a:ext cx="1036500" cy="13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 stone building with a door&#10;&#10;Description automatically generated" id="128" name="Google Shape;128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52560" y="2246720"/>
            <a:ext cx="1282577" cy="9619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327230" y="371008"/>
            <a:ext cx="82677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event are in psychological </a:t>
            </a:r>
            <a:r>
              <a:rPr b="1" i="0" lang="de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</a:t>
            </a:r>
            <a:r>
              <a:rPr b="1" i="0" lang="de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more similar the evoked physiological response should be</a:t>
            </a:r>
            <a:endParaRPr b="1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81000" y="1733905"/>
            <a:ext cx="8305800" cy="537713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Calm			     </a:t>
            </a:r>
            <a:r>
              <a:rPr b="1" i="0" lang="de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Arousal</a:t>
            </a:r>
            <a:r>
              <a:rPr b="0" i="0" lang="de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Exciting </a:t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 rot="-5717358">
            <a:off x="6861207" y="3199234"/>
            <a:ext cx="955694" cy="1796945"/>
          </a:xfrm>
          <a:prstGeom prst="curvedRightArrow">
            <a:avLst>
              <a:gd fmla="val 13755" name="adj1"/>
              <a:gd fmla="val 46652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 flipH="1" rot="5400000">
            <a:off x="3290619" y="1876896"/>
            <a:ext cx="1117275" cy="4926506"/>
          </a:xfrm>
          <a:prstGeom prst="curvedRightArrow">
            <a:avLst>
              <a:gd fmla="val 13755" name="adj1"/>
              <a:gd fmla="val 46652" name="adj2"/>
              <a:gd fmla="val 25000" name="adj3"/>
            </a:avLst>
          </a:prstGeom>
          <a:solidFill>
            <a:srgbClr val="FFC000"/>
          </a:solidFill>
          <a:ln cap="flat" cmpd="sng" w="25400">
            <a:solidFill>
              <a:srgbClr val="1B386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857264" y="3909032"/>
            <a:ext cx="69722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similar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571095" y="4337282"/>
            <a:ext cx="697226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similar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2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40" name="Google Shape;840;p82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5" y="2171150"/>
            <a:ext cx="275605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2950" y="2205325"/>
            <a:ext cx="2442999" cy="17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2"/>
          <p:cNvPicPr preferRelativeResize="0"/>
          <p:nvPr/>
        </p:nvPicPr>
        <p:blipFill rotWithShape="1">
          <a:blip r:embed="rId5">
            <a:alphaModFix/>
          </a:blip>
          <a:srcRect b="0" l="0" r="49153" t="0"/>
          <a:stretch/>
        </p:blipFill>
        <p:spPr>
          <a:xfrm>
            <a:off x="6445775" y="1545600"/>
            <a:ext cx="2181426" cy="30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50" name="Google Shape;850;p83"/>
          <p:cNvSpPr txBox="1"/>
          <p:nvPr>
            <p:ph idx="1" type="body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51" name="Google Shape;851;p8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83"/>
          <p:cNvPicPr preferRelativeResize="0"/>
          <p:nvPr/>
        </p:nvPicPr>
        <p:blipFill rotWithShape="1">
          <a:blip r:embed="rId3">
            <a:alphaModFix/>
          </a:blip>
          <a:srcRect b="0" l="0" r="49290" t="0"/>
          <a:stretch/>
        </p:blipFill>
        <p:spPr>
          <a:xfrm>
            <a:off x="6484075" y="1771500"/>
            <a:ext cx="2078026" cy="29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4100" y="1974375"/>
            <a:ext cx="3077800" cy="21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73" y="2034825"/>
            <a:ext cx="2908527" cy="20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4"/>
          <p:cNvSpPr txBox="1"/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Imagery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60" name="Google Shape;860;p84"/>
          <p:cNvPicPr preferRelativeResize="0"/>
          <p:nvPr/>
        </p:nvPicPr>
        <p:blipFill rotWithShape="1">
          <a:blip r:embed="rId3">
            <a:alphaModFix/>
          </a:blip>
          <a:srcRect b="0" l="0" r="49212" t="0"/>
          <a:stretch/>
        </p:blipFill>
        <p:spPr>
          <a:xfrm>
            <a:off x="3472825" y="2838525"/>
            <a:ext cx="1464973" cy="2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4"/>
          <p:cNvPicPr preferRelativeResize="0"/>
          <p:nvPr/>
        </p:nvPicPr>
        <p:blipFill rotWithShape="1">
          <a:blip r:embed="rId3">
            <a:alphaModFix/>
          </a:blip>
          <a:srcRect b="0" l="49217" r="0" t="0"/>
          <a:stretch/>
        </p:blipFill>
        <p:spPr>
          <a:xfrm>
            <a:off x="3448050" y="752400"/>
            <a:ext cx="1371250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25" y="2808238"/>
            <a:ext cx="2969299" cy="21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4"/>
          <p:cNvPicPr preferRelativeResize="0"/>
          <p:nvPr/>
        </p:nvPicPr>
        <p:blipFill rotWithShape="1">
          <a:blip r:embed="rId5">
            <a:alphaModFix/>
          </a:blip>
          <a:srcRect b="0" l="0" r="0" t="47017"/>
          <a:stretch/>
        </p:blipFill>
        <p:spPr>
          <a:xfrm>
            <a:off x="5031700" y="841895"/>
            <a:ext cx="3901400" cy="14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4"/>
          <p:cNvPicPr preferRelativeResize="0"/>
          <p:nvPr/>
        </p:nvPicPr>
        <p:blipFill rotWithShape="1">
          <a:blip r:embed="rId5">
            <a:alphaModFix/>
          </a:blip>
          <a:srcRect b="54841" l="0" r="0" t="0"/>
          <a:stretch/>
        </p:blipFill>
        <p:spPr>
          <a:xfrm>
            <a:off x="5267000" y="3252047"/>
            <a:ext cx="3528450" cy="11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325" y="883149"/>
            <a:ext cx="3126950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71" name="Google Shape;871;p85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72" name="Google Shape;872;p85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100" y="2469550"/>
            <a:ext cx="2786424" cy="19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5525" y="2127750"/>
            <a:ext cx="2931425" cy="20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85"/>
          <p:cNvPicPr preferRelativeResize="0"/>
          <p:nvPr/>
        </p:nvPicPr>
        <p:blipFill rotWithShape="1">
          <a:blip r:embed="rId5">
            <a:alphaModFix/>
          </a:blip>
          <a:srcRect b="0" l="0" r="49680" t="0"/>
          <a:stretch/>
        </p:blipFill>
        <p:spPr>
          <a:xfrm>
            <a:off x="6494925" y="1743800"/>
            <a:ext cx="2273349" cy="32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6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81" name="Google Shape;881;p86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882" name="Google Shape;882;p86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50" y="2188650"/>
            <a:ext cx="3192951" cy="228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2025" y="2188650"/>
            <a:ext cx="3014001" cy="21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6"/>
          <p:cNvPicPr preferRelativeResize="0"/>
          <p:nvPr/>
        </p:nvPicPr>
        <p:blipFill rotWithShape="1">
          <a:blip r:embed="rId5">
            <a:alphaModFix/>
          </a:blip>
          <a:srcRect b="0" l="0" r="49174" t="0"/>
          <a:stretch/>
        </p:blipFill>
        <p:spPr>
          <a:xfrm>
            <a:off x="6501250" y="1355550"/>
            <a:ext cx="2566099" cy="36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891" name="Google Shape;891;p87"/>
          <p:cNvSpPr txBox="1"/>
          <p:nvPr>
            <p:ph idx="1" type="body"/>
          </p:nvPr>
        </p:nvSpPr>
        <p:spPr>
          <a:xfrm>
            <a:off x="209675" y="108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92" name="Google Shape;892;p87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75" y="2162550"/>
            <a:ext cx="2995951" cy="21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5400" y="2119275"/>
            <a:ext cx="2939950" cy="20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7"/>
          <p:cNvPicPr preferRelativeResize="0"/>
          <p:nvPr/>
        </p:nvPicPr>
        <p:blipFill rotWithShape="1">
          <a:blip r:embed="rId5">
            <a:alphaModFix/>
          </a:blip>
          <a:srcRect b="0" l="0" r="49003" t="0"/>
          <a:stretch/>
        </p:blipFill>
        <p:spPr>
          <a:xfrm>
            <a:off x="6322300" y="1357449"/>
            <a:ext cx="2510001" cy="35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1" name="Google Shape;90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07" name="Google Shape;90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0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13" name="Google Shape;913;p90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914" name="Google Shape;914;p90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nonsignificant after regressing model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47425"/>
            <a:ext cx="3489501" cy="24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500" y="2209600"/>
            <a:ext cx="2911225" cy="20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0"/>
          <p:cNvPicPr preferRelativeResize="0"/>
          <p:nvPr/>
        </p:nvPicPr>
        <p:blipFill rotWithShape="1">
          <a:blip r:embed="rId5">
            <a:alphaModFix/>
          </a:blip>
          <a:srcRect b="0" l="0" r="49451" t="0"/>
          <a:stretch/>
        </p:blipFill>
        <p:spPr>
          <a:xfrm>
            <a:off x="6400737" y="1377275"/>
            <a:ext cx="2477462" cy="35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1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23" name="Google Shape;923;p91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924" name="Google Shape;924;p91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75" y="1983800"/>
            <a:ext cx="3489501" cy="24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2275" y="2117600"/>
            <a:ext cx="2765676" cy="19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1"/>
          <p:cNvPicPr preferRelativeResize="0"/>
          <p:nvPr/>
        </p:nvPicPr>
        <p:blipFill rotWithShape="1">
          <a:blip r:embed="rId5">
            <a:alphaModFix/>
          </a:blip>
          <a:srcRect b="0" l="0" r="50127" t="0"/>
          <a:stretch/>
        </p:blipFill>
        <p:spPr>
          <a:xfrm>
            <a:off x="6605962" y="1439988"/>
            <a:ext cx="2325614" cy="33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193625" y="27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RSA as a distance metric: two models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264175" y="1226675"/>
            <a:ext cx="3220200" cy="925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100">
                <a:solidFill>
                  <a:schemeClr val="dk1"/>
                </a:solidFill>
              </a:rPr>
              <a:t>behavior that is measured on a scale from 0 to 100, a pair of trials scoring 0 and 1 should be just as similar as a pair of trials scoring 8 and 9 (since in both cases, the Euclidean distance is 1)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6758375" y="1165250"/>
            <a:ext cx="2333700" cy="102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900">
                <a:solidFill>
                  <a:schemeClr val="dk1"/>
                </a:solidFill>
              </a:rPr>
              <a:t>example AK: high-scoring trials are more similar to other high-scoring trials, while low-scoring trials are less similar both to high- and other low-scoring trials= </a:t>
            </a:r>
            <a:r>
              <a:rPr i="1" lang="de" sz="900">
                <a:solidFill>
                  <a:schemeClr val="dk1"/>
                </a:solidFill>
              </a:rPr>
              <a:t>“All exciting trials are alike; each calming trials is in its own way”</a:t>
            </a:r>
            <a:endParaRPr i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900"/>
          </a:p>
        </p:txBody>
      </p:sp>
      <p:sp>
        <p:nvSpPr>
          <p:cNvPr id="142" name="Google Shape;142;p20"/>
          <p:cNvSpPr txBox="1"/>
          <p:nvPr/>
        </p:nvSpPr>
        <p:spPr>
          <a:xfrm>
            <a:off x="3725700" y="1204776"/>
            <a:ext cx="2823300" cy="960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de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invAK: low-scoring trials are more similar to other low scoring trials, while high-scoring trials are less similar both to high scoring and other low scoring trials= </a:t>
            </a:r>
            <a:r>
              <a:rPr b="0" i="1" lang="de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“All calming trials are alike; every exciting trial is in its own way”</a:t>
            </a:r>
            <a:endParaRPr b="0" i="1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264163" y="669650"/>
            <a:ext cx="3220200" cy="495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Neighbors (NN)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725700" y="625851"/>
            <a:ext cx="5366400" cy="49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Anna-Karenina Effect (AK or invAK</a:t>
            </a:r>
            <a:r>
              <a:rPr b="1" lang="de"/>
              <a:t>, </a:t>
            </a:r>
            <a:r>
              <a:rPr b="1" lang="de" sz="800"/>
              <a:t>Finn et al., 2018, 2020</a:t>
            </a:r>
            <a:r>
              <a:rPr b="1" lang="de"/>
              <a:t>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22171" l="7415" r="0" t="0"/>
          <a:stretch/>
        </p:blipFill>
        <p:spPr>
          <a:xfrm>
            <a:off x="936450" y="2936751"/>
            <a:ext cx="1507325" cy="155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b="14022" l="14842" r="0" t="4636"/>
          <a:stretch/>
        </p:blipFill>
        <p:spPr>
          <a:xfrm>
            <a:off x="7263924" y="2949176"/>
            <a:ext cx="1683126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21047" l="26227" r="24574" t="5712"/>
          <a:stretch/>
        </p:blipFill>
        <p:spPr>
          <a:xfrm>
            <a:off x="4407612" y="2927276"/>
            <a:ext cx="1459487" cy="1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625" y="2238726"/>
            <a:ext cx="2859500" cy="66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0"/>
          <p:cNvGrpSpPr/>
          <p:nvPr/>
        </p:nvGrpSpPr>
        <p:grpSpPr>
          <a:xfrm>
            <a:off x="2510216" y="4543678"/>
            <a:ext cx="3887423" cy="524316"/>
            <a:chOff x="1735775" y="4747175"/>
            <a:chExt cx="3093850" cy="357675"/>
          </a:xfrm>
        </p:grpSpPr>
        <p:sp>
          <p:nvSpPr>
            <p:cNvPr id="150" name="Google Shape;150;p20"/>
            <p:cNvSpPr txBox="1"/>
            <p:nvPr/>
          </p:nvSpPr>
          <p:spPr>
            <a:xfrm>
              <a:off x="3717225" y="4808150"/>
              <a:ext cx="11124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More similar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1735775" y="4808150"/>
              <a:ext cx="11124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 similar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20"/>
            <p:cNvPicPr preferRelativeResize="0"/>
            <p:nvPr/>
          </p:nvPicPr>
          <p:blipFill rotWithShape="1">
            <a:blip r:embed="rId3">
              <a:alphaModFix/>
            </a:blip>
            <a:srcRect b="6897" l="38506" r="23985" t="83666"/>
            <a:stretch/>
          </p:blipFill>
          <p:spPr>
            <a:xfrm>
              <a:off x="2733900" y="4747175"/>
              <a:ext cx="1161075" cy="35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7177" y="2209250"/>
            <a:ext cx="2416074" cy="7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07600" y="2216826"/>
            <a:ext cx="2859501" cy="73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2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33" name="Google Shape;933;p92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934" name="Google Shape;934;p92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Google Shape;93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450" y="2250675"/>
            <a:ext cx="2895100" cy="20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25" y="2250675"/>
            <a:ext cx="2789926" cy="19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2"/>
          <p:cNvPicPr preferRelativeResize="0"/>
          <p:nvPr/>
        </p:nvPicPr>
        <p:blipFill rotWithShape="1">
          <a:blip r:embed="rId5">
            <a:alphaModFix/>
          </a:blip>
          <a:srcRect b="0" l="0" r="49904" t="0"/>
          <a:stretch/>
        </p:blipFill>
        <p:spPr>
          <a:xfrm>
            <a:off x="6019550" y="1553300"/>
            <a:ext cx="2258276" cy="32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43" name="Google Shape;943;p93"/>
          <p:cNvSpPr txBox="1"/>
          <p:nvPr>
            <p:ph idx="1" type="body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944" name="Google Shape;944;p93"/>
          <p:cNvSpPr txBox="1"/>
          <p:nvPr/>
        </p:nvSpPr>
        <p:spPr>
          <a:xfrm>
            <a:off x="6380525" y="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Arousal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93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5924215" y="954125"/>
            <a:ext cx="2809484" cy="40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37600"/>
            <a:ext cx="3168376" cy="226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7275" y="2037600"/>
            <a:ext cx="2809474" cy="20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53" name="Google Shape;95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5"/>
          <p:cNvSpPr txBox="1"/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59" name="Google Shape;959;p95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960" name="Google Shape;960;p95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significant after regressing model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2074800"/>
            <a:ext cx="360046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7875" y="2278275"/>
            <a:ext cx="2766301" cy="1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5"/>
          <p:cNvPicPr preferRelativeResize="0"/>
          <p:nvPr/>
        </p:nvPicPr>
        <p:blipFill rotWithShape="1">
          <a:blip r:embed="rId5">
            <a:alphaModFix/>
          </a:blip>
          <a:srcRect b="0" l="0" r="50000" t="0"/>
          <a:stretch/>
        </p:blipFill>
        <p:spPr>
          <a:xfrm>
            <a:off x="6254175" y="1017475"/>
            <a:ext cx="2834600" cy="404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69" name="Google Shape;969;p96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970" name="Google Shape;970;p96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11375"/>
            <a:ext cx="3147275" cy="22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7275" y="2242500"/>
            <a:ext cx="2780101" cy="19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6"/>
          <p:cNvPicPr preferRelativeResize="0"/>
          <p:nvPr/>
        </p:nvPicPr>
        <p:blipFill rotWithShape="1">
          <a:blip r:embed="rId5">
            <a:alphaModFix/>
          </a:blip>
          <a:srcRect b="0" l="0" r="49543" t="0"/>
          <a:stretch/>
        </p:blipFill>
        <p:spPr>
          <a:xfrm>
            <a:off x="6348825" y="1367725"/>
            <a:ext cx="2357124" cy="33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7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79" name="Google Shape;979;p97"/>
          <p:cNvSpPr txBox="1"/>
          <p:nvPr>
            <p:ph idx="1" type="body"/>
          </p:nvPr>
        </p:nvSpPr>
        <p:spPr>
          <a:xfrm>
            <a:off x="311700" y="1064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980" name="Google Shape;980;p97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75" y="2040300"/>
            <a:ext cx="3416851" cy="24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7025" y="2123100"/>
            <a:ext cx="3011749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7"/>
          <p:cNvPicPr preferRelativeResize="0"/>
          <p:nvPr/>
        </p:nvPicPr>
        <p:blipFill rotWithShape="1">
          <a:blip r:embed="rId5">
            <a:alphaModFix/>
          </a:blip>
          <a:srcRect b="0" l="0" r="50310" t="0"/>
          <a:stretch/>
        </p:blipFill>
        <p:spPr>
          <a:xfrm>
            <a:off x="6628775" y="1374800"/>
            <a:ext cx="237668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89" name="Google Shape;989;p98"/>
          <p:cNvSpPr txBox="1"/>
          <p:nvPr>
            <p:ph idx="1" type="body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990" name="Google Shape;990;p98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Arousal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00" y="2171850"/>
            <a:ext cx="3492525" cy="24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675" y="2232875"/>
            <a:ext cx="2780467" cy="1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8"/>
          <p:cNvPicPr preferRelativeResize="0"/>
          <p:nvPr/>
        </p:nvPicPr>
        <p:blipFill rotWithShape="1">
          <a:blip r:embed="rId5">
            <a:alphaModFix/>
          </a:blip>
          <a:srcRect b="0" l="0" r="49351" t="0"/>
          <a:stretch/>
        </p:blipFill>
        <p:spPr>
          <a:xfrm>
            <a:off x="6125450" y="1162975"/>
            <a:ext cx="2925599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999" name="Google Shape;99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0"/>
          <p:cNvSpPr txBox="1"/>
          <p:nvPr>
            <p:ph type="title"/>
          </p:nvPr>
        </p:nvSpPr>
        <p:spPr>
          <a:xfrm>
            <a:off x="867325" y="56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05" name="Google Shape;1005;p100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1006" name="Google Shape;1006;p100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significant after regressing model Time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3725"/>
            <a:ext cx="2991099" cy="21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2625" y="2355050"/>
            <a:ext cx="2187851" cy="15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0"/>
          <p:cNvPicPr preferRelativeResize="0"/>
          <p:nvPr/>
        </p:nvPicPr>
        <p:blipFill rotWithShape="1">
          <a:blip r:embed="rId5">
            <a:alphaModFix/>
          </a:blip>
          <a:srcRect b="0" l="0" r="50137" t="0"/>
          <a:stretch/>
        </p:blipFill>
        <p:spPr>
          <a:xfrm>
            <a:off x="6219650" y="1257400"/>
            <a:ext cx="2299927" cy="32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1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15" name="Google Shape;1015;p101"/>
          <p:cNvSpPr txBox="1"/>
          <p:nvPr>
            <p:ph idx="1" type="body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1016" name="Google Shape;1016;p101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0225"/>
            <a:ext cx="360045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225" y="2216150"/>
            <a:ext cx="2440674" cy="17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01"/>
          <p:cNvPicPr preferRelativeResize="0"/>
          <p:nvPr/>
        </p:nvPicPr>
        <p:blipFill rotWithShape="1">
          <a:blip r:embed="rId5">
            <a:alphaModFix/>
          </a:blip>
          <a:srcRect b="0" l="0" r="50000" t="0"/>
          <a:stretch/>
        </p:blipFill>
        <p:spPr>
          <a:xfrm>
            <a:off x="6338896" y="1319825"/>
            <a:ext cx="2262506" cy="3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84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 cap="flat" cmpd="sng" w="2857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de" sz="1800">
                <a:solidFill>
                  <a:schemeClr val="dk1"/>
                </a:solidFill>
              </a:rPr>
              <a:t>Skin Conductance Response as a correlate of arousal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4875875" y="2337200"/>
            <a:ext cx="2994000" cy="1006500"/>
          </a:xfrm>
          <a:prstGeom prst="rect">
            <a:avLst/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800">
                <a:solidFill>
                  <a:schemeClr val="dk1"/>
                </a:solidFill>
              </a:rPr>
              <a:t>Startle blink reflex as a correlate of valence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2"/>
          <p:cNvSpPr txBox="1"/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25" name="Google Shape;1025;p102"/>
          <p:cNvSpPr txBox="1"/>
          <p:nvPr>
            <p:ph idx="1" type="body"/>
          </p:nvPr>
        </p:nvSpPr>
        <p:spPr>
          <a:xfrm>
            <a:off x="311700" y="1064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1026" name="Google Shape;1026;p102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00" y="1762825"/>
            <a:ext cx="3429300" cy="24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800" y="2076922"/>
            <a:ext cx="2277048" cy="16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02"/>
          <p:cNvPicPr preferRelativeResize="0"/>
          <p:nvPr/>
        </p:nvPicPr>
        <p:blipFill rotWithShape="1">
          <a:blip r:embed="rId5">
            <a:alphaModFix/>
          </a:blip>
          <a:srcRect b="0" l="0" r="49901" t="0"/>
          <a:stretch/>
        </p:blipFill>
        <p:spPr>
          <a:xfrm>
            <a:off x="5886725" y="961173"/>
            <a:ext cx="2842526" cy="405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35" name="Google Shape;1035;p103"/>
          <p:cNvSpPr txBox="1"/>
          <p:nvPr>
            <p:ph idx="1" type="body"/>
          </p:nvPr>
        </p:nvSpPr>
        <p:spPr>
          <a:xfrm>
            <a:off x="474975" y="973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1036" name="Google Shape;1036;p10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Arousal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250" y="1720175"/>
            <a:ext cx="3467349" cy="24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9451" y="2010863"/>
            <a:ext cx="2140300" cy="15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3"/>
          <p:cNvPicPr preferRelativeResize="0"/>
          <p:nvPr/>
        </p:nvPicPr>
        <p:blipFill rotWithShape="1">
          <a:blip r:embed="rId5">
            <a:alphaModFix/>
          </a:blip>
          <a:srcRect b="0" l="0" r="49166" t="0"/>
          <a:stretch/>
        </p:blipFill>
        <p:spPr>
          <a:xfrm>
            <a:off x="6380524" y="1391450"/>
            <a:ext cx="1969649" cy="276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